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20"/>
    <p:sldId id="257" r:id="rId21"/>
    <p:sldId id="258" r:id="rId22"/>
    <p:sldId id="259" r:id="rId23"/>
    <p:sldId id="260" r:id="rId24"/>
    <p:sldId id="261" r:id="rId25"/>
    <p:sldId id="262" r:id="rId26"/>
    <p:sldId id="263" r:id="rId27"/>
    <p:sldId id="264" r:id="rId28"/>
    <p:sldId id="265" r:id="rId29"/>
    <p:sldId id="266" r:id="rId30"/>
    <p:sldId id="267" r:id="rId31"/>
    <p:sldId id="268" r:id="rId32"/>
    <p:sldId id="269" r:id="rId33"/>
    <p:sldId id="270" r:id="rId34"/>
    <p:sldId id="271" r:id="rId35"/>
    <p:sldId id="272" r:id="rId36"/>
    <p:sldId id="273" r:id="rId37"/>
    <p:sldId id="274" r:id="rId38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DM Sans" charset="1" panose="00000000000000000000"/>
      <p:regular r:id="rId10"/>
    </p:embeddedFont>
    <p:embeddedFont>
      <p:font typeface="DM Sans Bold" charset="1" panose="00000000000000000000"/>
      <p:regular r:id="rId11"/>
    </p:embeddedFont>
    <p:embeddedFont>
      <p:font typeface="DM Sans Italics" charset="1" panose="00000000000000000000"/>
      <p:regular r:id="rId12"/>
    </p:embeddedFont>
    <p:embeddedFont>
      <p:font typeface="DM Sans Bold Italics" charset="1" panose="00000000000000000000"/>
      <p:regular r:id="rId13"/>
    </p:embeddedFont>
    <p:embeddedFont>
      <p:font typeface="Canva Sans" charset="1" panose="020B0503030501040103"/>
      <p:regular r:id="rId14"/>
    </p:embeddedFont>
    <p:embeddedFont>
      <p:font typeface="Canva Sans Bold" charset="1" panose="020B0803030501040103"/>
      <p:regular r:id="rId15"/>
    </p:embeddedFont>
    <p:embeddedFont>
      <p:font typeface="Canva Sans Italics" charset="1" panose="020B0503030501040103"/>
      <p:regular r:id="rId16"/>
    </p:embeddedFont>
    <p:embeddedFont>
      <p:font typeface="Canva Sans Bold Italics" charset="1" panose="020B0803030501040103"/>
      <p:regular r:id="rId17"/>
    </p:embeddedFont>
    <p:embeddedFont>
      <p:font typeface="Canva Sans Medium" charset="1" panose="020B0603030501040103"/>
      <p:regular r:id="rId18"/>
    </p:embeddedFont>
    <p:embeddedFont>
      <p:font typeface="Canva Sans Medium Italics" charset="1" panose="020B0603030501040103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slides/slide1.xml" Type="http://schemas.openxmlformats.org/officeDocument/2006/relationships/slide"/><Relationship Id="rId21" Target="slides/slide2.xml" Type="http://schemas.openxmlformats.org/officeDocument/2006/relationships/slide"/><Relationship Id="rId22" Target="slides/slide3.xml" Type="http://schemas.openxmlformats.org/officeDocument/2006/relationships/slide"/><Relationship Id="rId23" Target="slides/slide4.xml" Type="http://schemas.openxmlformats.org/officeDocument/2006/relationships/slide"/><Relationship Id="rId24" Target="slides/slide5.xml" Type="http://schemas.openxmlformats.org/officeDocument/2006/relationships/slide"/><Relationship Id="rId25" Target="slides/slide6.xml" Type="http://schemas.openxmlformats.org/officeDocument/2006/relationships/slide"/><Relationship Id="rId26" Target="slides/slide7.xml" Type="http://schemas.openxmlformats.org/officeDocument/2006/relationships/slide"/><Relationship Id="rId27" Target="slides/slide8.xml" Type="http://schemas.openxmlformats.org/officeDocument/2006/relationships/slide"/><Relationship Id="rId28" Target="slides/slide9.xml" Type="http://schemas.openxmlformats.org/officeDocument/2006/relationships/slide"/><Relationship Id="rId29" Target="slides/slide10.xml" Type="http://schemas.openxmlformats.org/officeDocument/2006/relationships/slide"/><Relationship Id="rId3" Target="viewProps.xml" Type="http://schemas.openxmlformats.org/officeDocument/2006/relationships/viewProps"/><Relationship Id="rId30" Target="slides/slide11.xml" Type="http://schemas.openxmlformats.org/officeDocument/2006/relationships/slide"/><Relationship Id="rId31" Target="slides/slide12.xml" Type="http://schemas.openxmlformats.org/officeDocument/2006/relationships/slide"/><Relationship Id="rId32" Target="slides/slide13.xml" Type="http://schemas.openxmlformats.org/officeDocument/2006/relationships/slide"/><Relationship Id="rId33" Target="slides/slide14.xml" Type="http://schemas.openxmlformats.org/officeDocument/2006/relationships/slide"/><Relationship Id="rId34" Target="slides/slide15.xml" Type="http://schemas.openxmlformats.org/officeDocument/2006/relationships/slide"/><Relationship Id="rId35" Target="slides/slide16.xml" Type="http://schemas.openxmlformats.org/officeDocument/2006/relationships/slide"/><Relationship Id="rId36" Target="slides/slide17.xml" Type="http://schemas.openxmlformats.org/officeDocument/2006/relationships/slide"/><Relationship Id="rId37" Target="slides/slide18.xml" Type="http://schemas.openxmlformats.org/officeDocument/2006/relationships/slide"/><Relationship Id="rId38" Target="slides/slide19.xml" Type="http://schemas.openxmlformats.org/officeDocument/2006/relationships/slide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jpeg" Type="http://schemas.openxmlformats.org/officeDocument/2006/relationships/image"/><Relationship Id="rId3" Target="../media/image31.png" Type="http://schemas.openxmlformats.org/officeDocument/2006/relationships/image"/><Relationship Id="rId4" Target="../media/image32.sv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33.jpeg" Type="http://schemas.openxmlformats.org/officeDocument/2006/relationships/image"/><Relationship Id="rId5" Target="../media/image10.png" Type="http://schemas.openxmlformats.org/officeDocument/2006/relationships/image"/><Relationship Id="rId6" Target="../media/image11.sv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4.jpe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35.png" Type="http://schemas.openxmlformats.org/officeDocument/2006/relationships/image"/><Relationship Id="rId2" Target="../media/image15.png" Type="http://schemas.openxmlformats.org/officeDocument/2006/relationships/image"/><Relationship Id="rId3" Target="../media/image16.svg" Type="http://schemas.openxmlformats.org/officeDocument/2006/relationships/image"/><Relationship Id="rId4" Target="../media/image17.png" Type="http://schemas.openxmlformats.org/officeDocument/2006/relationships/image"/><Relationship Id="rId5" Target="../media/image18.svg" Type="http://schemas.openxmlformats.org/officeDocument/2006/relationships/image"/><Relationship Id="rId6" Target="../media/image19.png" Type="http://schemas.openxmlformats.org/officeDocument/2006/relationships/image"/><Relationship Id="rId7" Target="../media/image20.svg" Type="http://schemas.openxmlformats.org/officeDocument/2006/relationships/image"/><Relationship Id="rId8" Target="../media/image21.png" Type="http://schemas.openxmlformats.org/officeDocument/2006/relationships/image"/><Relationship Id="rId9" Target="../media/image22.sv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Relationship Id="rId3" Target="../media/image28.svg" Type="http://schemas.openxmlformats.org/officeDocument/2006/relationships/image"/></Relationships>
</file>

<file path=ppt/slides/_rels/slide1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jpeg" Type="http://schemas.openxmlformats.org/officeDocument/2006/relationships/image"/><Relationship Id="rId3" Target="../media/image8.png" Type="http://schemas.openxmlformats.org/officeDocument/2006/relationships/image"/><Relationship Id="rId4" Target="../media/image9.svg" Type="http://schemas.openxmlformats.org/officeDocument/2006/relationships/image"/></Relationships>
</file>

<file path=ppt/slides/_rels/slide1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jpeg" Type="http://schemas.openxmlformats.org/officeDocument/2006/relationships/image"/></Relationships>
</file>

<file path=ppt/slides/_rels/slide1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38.jpeg" Type="http://schemas.openxmlformats.org/officeDocument/2006/relationships/image"/></Relationships>
</file>

<file path=ppt/slides/_rels/slide1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3.png" Type="http://schemas.openxmlformats.org/officeDocument/2006/relationships/image"/><Relationship Id="rId4" Target="../media/image24.svg" Type="http://schemas.openxmlformats.org/officeDocument/2006/relationships/image"/><Relationship Id="rId5" Target="../media/image2.jpe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5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6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jpeg" Type="http://schemas.openxmlformats.org/officeDocument/2006/relationships/image"/><Relationship Id="rId3" Target="../media/image8.png" Type="http://schemas.openxmlformats.org/officeDocument/2006/relationships/image"/><Relationship Id="rId4" Target="../media/image9.sv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2.png" Type="http://schemas.openxmlformats.org/officeDocument/2006/relationships/image"/><Relationship Id="rId5" Target="../media/image13.svg" Type="http://schemas.openxmlformats.org/officeDocument/2006/relationships/image"/><Relationship Id="rId6" Target="../media/image14.jpe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25.png" Type="http://schemas.openxmlformats.org/officeDocument/2006/relationships/image"/><Relationship Id="rId2" Target="../media/image15.png" Type="http://schemas.openxmlformats.org/officeDocument/2006/relationships/image"/><Relationship Id="rId3" Target="../media/image16.svg" Type="http://schemas.openxmlformats.org/officeDocument/2006/relationships/image"/><Relationship Id="rId4" Target="../media/image17.png" Type="http://schemas.openxmlformats.org/officeDocument/2006/relationships/image"/><Relationship Id="rId5" Target="../media/image18.svg" Type="http://schemas.openxmlformats.org/officeDocument/2006/relationships/image"/><Relationship Id="rId6" Target="../media/image19.png" Type="http://schemas.openxmlformats.org/officeDocument/2006/relationships/image"/><Relationship Id="rId7" Target="../media/image20.svg" Type="http://schemas.openxmlformats.org/officeDocument/2006/relationships/image"/><Relationship Id="rId8" Target="../media/image21.png" Type="http://schemas.openxmlformats.org/officeDocument/2006/relationships/image"/><Relationship Id="rId9" Target="../media/image22.sv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jpe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Relationship Id="rId3" Target="../media/image28.sv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844908">
            <a:off x="12395032" y="1204893"/>
            <a:ext cx="7087456" cy="12470359"/>
            <a:chOff x="0" y="0"/>
            <a:chExt cx="660400" cy="116197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0400" cy="1161972"/>
            </a:xfrm>
            <a:custGeom>
              <a:avLst/>
              <a:gdLst/>
              <a:ahLst/>
              <a:cxnLst/>
              <a:rect r="r" b="b" t="t" l="l"/>
              <a:pathLst>
                <a:path h="1161972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36258"/>
                  </a:cubicBezTo>
                  <a:lnTo>
                    <a:pt x="660400" y="1161972"/>
                  </a:lnTo>
                  <a:lnTo>
                    <a:pt x="0" y="1161972"/>
                  </a:lnTo>
                  <a:lnTo>
                    <a:pt x="0" y="33687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98425"/>
              <a:ext cx="660400" cy="106354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11396859" y="1991036"/>
            <a:ext cx="6304927" cy="6304927"/>
            <a:chOff x="0" y="0"/>
            <a:chExt cx="6350000" cy="63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655320" y="655320"/>
              <a:ext cx="5039360" cy="5039360"/>
            </a:xfrm>
            <a:custGeom>
              <a:avLst/>
              <a:gdLst/>
              <a:ahLst/>
              <a:cxnLst/>
              <a:rect r="r" b="b" t="t" l="l"/>
              <a:pathLst>
                <a:path h="5039360" w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2"/>
              <a:stretch>
                <a:fillRect l="-16666" t="0" r="-16666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FFFAEB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-808019" y="8563205"/>
            <a:ext cx="3086100" cy="3086100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5146139" y="-572397"/>
            <a:ext cx="1144795" cy="1144795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6707776" y="230133"/>
            <a:ext cx="684529" cy="684529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7" id="17"/>
          <p:cNvSpPr/>
          <p:nvPr/>
        </p:nvSpPr>
        <p:spPr>
          <a:xfrm flipH="false" flipV="false" rot="0">
            <a:off x="1444875" y="1321896"/>
            <a:ext cx="1343948" cy="895276"/>
          </a:xfrm>
          <a:custGeom>
            <a:avLst/>
            <a:gdLst/>
            <a:ahLst/>
            <a:cxnLst/>
            <a:rect r="r" b="b" t="t" l="l"/>
            <a:pathLst>
              <a:path h="895276" w="1343948">
                <a:moveTo>
                  <a:pt x="0" y="0"/>
                </a:moveTo>
                <a:lnTo>
                  <a:pt x="1343948" y="0"/>
                </a:lnTo>
                <a:lnTo>
                  <a:pt x="1343948" y="895277"/>
                </a:lnTo>
                <a:lnTo>
                  <a:pt x="0" y="89527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1978472" y="7760599"/>
            <a:ext cx="8312005" cy="8122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679"/>
              </a:lnSpc>
            </a:pPr>
            <a:r>
              <a:rPr lang="en-US" sz="4770">
                <a:solidFill>
                  <a:srgbClr val="000000"/>
                </a:solidFill>
                <a:latin typeface="DM Sans"/>
              </a:rPr>
              <a:t>за 2023 рік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978472" y="3351373"/>
            <a:ext cx="8406488" cy="3657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238"/>
              </a:lnSpc>
            </a:pPr>
            <a:r>
              <a:rPr lang="en-US" sz="6032">
                <a:solidFill>
                  <a:srgbClr val="2B1511"/>
                </a:solidFill>
                <a:latin typeface="Canva Sans Bold"/>
              </a:rPr>
              <a:t>ЗВІТ </a:t>
            </a:r>
          </a:p>
          <a:p>
            <a:pPr>
              <a:lnSpc>
                <a:spcPts val="7238"/>
              </a:lnSpc>
            </a:pPr>
            <a:r>
              <a:rPr lang="en-US" sz="6032">
                <a:solidFill>
                  <a:srgbClr val="2B1511"/>
                </a:solidFill>
                <a:latin typeface="Canva Sans Bold"/>
              </a:rPr>
              <a:t>КАНІВСЬКОГО МІСЬКОГО ГОЛОВИ ІГОРЯ РЕНЬКАСА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3040366" y="1520938"/>
            <a:ext cx="1888784" cy="6962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781"/>
              </a:lnSpc>
            </a:pPr>
            <a:r>
              <a:rPr lang="en-US" sz="2261" spc="-45">
                <a:solidFill>
                  <a:srgbClr val="2B1511"/>
                </a:solidFill>
                <a:latin typeface="DM Sans Bold Italics"/>
              </a:rPr>
              <a:t>Канівська міська рада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>
  <p:cSld>
    <p:bg>
      <p:bgPr>
        <a:solidFill>
          <a:srgbClr val="FFFA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422460" y="-509784"/>
            <a:ext cx="19132920" cy="2701944"/>
            <a:chOff x="0" y="0"/>
            <a:chExt cx="5039123" cy="71162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039123" cy="711623"/>
            </a:xfrm>
            <a:custGeom>
              <a:avLst/>
              <a:gdLst/>
              <a:ahLst/>
              <a:cxnLst/>
              <a:rect r="r" b="b" t="t" l="l"/>
              <a:pathLst>
                <a:path h="711623" w="5039123">
                  <a:moveTo>
                    <a:pt x="0" y="0"/>
                  </a:moveTo>
                  <a:lnTo>
                    <a:pt x="5039123" y="0"/>
                  </a:lnTo>
                  <a:lnTo>
                    <a:pt x="5039123" y="711623"/>
                  </a:lnTo>
                  <a:lnTo>
                    <a:pt x="0" y="711623"/>
                  </a:ln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28575"/>
              <a:ext cx="5039123" cy="7401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4062166" y="1579557"/>
            <a:ext cx="10276365" cy="1306335"/>
            <a:chOff x="0" y="0"/>
            <a:chExt cx="2706532" cy="34405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706532" cy="344055"/>
            </a:xfrm>
            <a:custGeom>
              <a:avLst/>
              <a:gdLst/>
              <a:ahLst/>
              <a:cxnLst/>
              <a:rect r="r" b="b" t="t" l="l"/>
              <a:pathLst>
                <a:path h="344055" w="2706532">
                  <a:moveTo>
                    <a:pt x="9040" y="0"/>
                  </a:moveTo>
                  <a:lnTo>
                    <a:pt x="2697492" y="0"/>
                  </a:lnTo>
                  <a:cubicBezTo>
                    <a:pt x="2699889" y="0"/>
                    <a:pt x="2702189" y="952"/>
                    <a:pt x="2703884" y="2648"/>
                  </a:cubicBezTo>
                  <a:cubicBezTo>
                    <a:pt x="2705580" y="4343"/>
                    <a:pt x="2706532" y="6643"/>
                    <a:pt x="2706532" y="9040"/>
                  </a:cubicBezTo>
                  <a:lnTo>
                    <a:pt x="2706532" y="335015"/>
                  </a:lnTo>
                  <a:cubicBezTo>
                    <a:pt x="2706532" y="337413"/>
                    <a:pt x="2705580" y="339712"/>
                    <a:pt x="2703884" y="341407"/>
                  </a:cubicBezTo>
                  <a:cubicBezTo>
                    <a:pt x="2702189" y="343103"/>
                    <a:pt x="2699889" y="344055"/>
                    <a:pt x="2697492" y="344055"/>
                  </a:cubicBezTo>
                  <a:lnTo>
                    <a:pt x="9040" y="344055"/>
                  </a:lnTo>
                  <a:cubicBezTo>
                    <a:pt x="6643" y="344055"/>
                    <a:pt x="4343" y="343103"/>
                    <a:pt x="2648" y="341407"/>
                  </a:cubicBezTo>
                  <a:cubicBezTo>
                    <a:pt x="952" y="339712"/>
                    <a:pt x="0" y="337413"/>
                    <a:pt x="0" y="335015"/>
                  </a:cubicBezTo>
                  <a:lnTo>
                    <a:pt x="0" y="9040"/>
                  </a:lnTo>
                  <a:cubicBezTo>
                    <a:pt x="0" y="6643"/>
                    <a:pt x="952" y="4343"/>
                    <a:pt x="2648" y="2648"/>
                  </a:cubicBezTo>
                  <a:cubicBezTo>
                    <a:pt x="4343" y="952"/>
                    <a:pt x="6643" y="0"/>
                    <a:pt x="9040" y="0"/>
                  </a:cubicBezTo>
                  <a:close/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2706532" cy="420255"/>
            </a:xfrm>
            <a:prstGeom prst="rect">
              <a:avLst/>
            </a:prstGeom>
          </p:spPr>
          <p:txBody>
            <a:bodyPr anchor="ctr" rtlCol="false" tIns="215900" lIns="215900" bIns="215900" rIns="215900"/>
            <a:lstStyle/>
            <a:p>
              <a:pPr algn="ctr" marL="0" indent="0" lvl="0">
                <a:lnSpc>
                  <a:spcPts val="5459"/>
                </a:lnSpc>
                <a:spcBef>
                  <a:spcPct val="0"/>
                </a:spcBef>
              </a:pPr>
              <a:r>
                <a:rPr lang="en-US" sz="3899">
                  <a:solidFill>
                    <a:srgbClr val="2B1511"/>
                  </a:solidFill>
                  <a:latin typeface="Canva Sans Bold"/>
                </a:rPr>
                <a:t>Соціальний захист населення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234373" y="4821420"/>
            <a:ext cx="2827793" cy="2449788"/>
            <a:chOff x="0" y="0"/>
            <a:chExt cx="1168680" cy="101245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68681" cy="1012457"/>
            </a:xfrm>
            <a:custGeom>
              <a:avLst/>
              <a:gdLst/>
              <a:ahLst/>
              <a:cxnLst/>
              <a:rect r="r" b="b" t="t" l="l"/>
              <a:pathLst>
                <a:path h="1012457" w="1168681">
                  <a:moveTo>
                    <a:pt x="54756" y="0"/>
                  </a:moveTo>
                  <a:lnTo>
                    <a:pt x="1113925" y="0"/>
                  </a:lnTo>
                  <a:cubicBezTo>
                    <a:pt x="1144165" y="0"/>
                    <a:pt x="1168681" y="24515"/>
                    <a:pt x="1168681" y="54756"/>
                  </a:cubicBezTo>
                  <a:lnTo>
                    <a:pt x="1168681" y="957701"/>
                  </a:lnTo>
                  <a:cubicBezTo>
                    <a:pt x="1168681" y="987942"/>
                    <a:pt x="1144165" y="1012457"/>
                    <a:pt x="1113925" y="1012457"/>
                  </a:cubicBezTo>
                  <a:lnTo>
                    <a:pt x="54756" y="1012457"/>
                  </a:lnTo>
                  <a:cubicBezTo>
                    <a:pt x="24515" y="1012457"/>
                    <a:pt x="0" y="987942"/>
                    <a:pt x="0" y="957701"/>
                  </a:cubicBezTo>
                  <a:lnTo>
                    <a:pt x="0" y="54756"/>
                  </a:lnTo>
                  <a:cubicBezTo>
                    <a:pt x="0" y="24515"/>
                    <a:pt x="24515" y="0"/>
                    <a:pt x="54756" y="0"/>
                  </a:cubicBezTo>
                  <a:close/>
                </a:path>
              </a:pathLst>
            </a:custGeom>
            <a:solidFill>
              <a:srgbClr val="FFF0A2"/>
            </a:solidFill>
            <a:ln w="19050" cap="sq">
              <a:solidFill>
                <a:srgbClr val="E0B15E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168680" cy="1050557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 marL="0" indent="0" lvl="0">
                <a:lnSpc>
                  <a:spcPts val="2519"/>
                </a:lnSpc>
                <a:spcBef>
                  <a:spcPct val="0"/>
                </a:spcBef>
              </a:pPr>
              <a:r>
                <a:rPr lang="en-US" sz="1799">
                  <a:solidFill>
                    <a:srgbClr val="000000"/>
                  </a:solidFill>
                  <a:latin typeface="DM Sans"/>
                </a:rPr>
                <a:t>З початку року відділеннями соціальної допомоги вдома на платній основі було надано послуги 125 особам.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4799243" y="4821420"/>
            <a:ext cx="2506383" cy="2352276"/>
            <a:chOff x="0" y="0"/>
            <a:chExt cx="1035847" cy="972157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035847" cy="972157"/>
            </a:xfrm>
            <a:custGeom>
              <a:avLst/>
              <a:gdLst/>
              <a:ahLst/>
              <a:cxnLst/>
              <a:rect r="r" b="b" t="t" l="l"/>
              <a:pathLst>
                <a:path h="972157" w="1035847">
                  <a:moveTo>
                    <a:pt x="61778" y="0"/>
                  </a:moveTo>
                  <a:lnTo>
                    <a:pt x="974070" y="0"/>
                  </a:lnTo>
                  <a:cubicBezTo>
                    <a:pt x="990454" y="0"/>
                    <a:pt x="1006167" y="6509"/>
                    <a:pt x="1017753" y="18094"/>
                  </a:cubicBezTo>
                  <a:cubicBezTo>
                    <a:pt x="1029338" y="29680"/>
                    <a:pt x="1035847" y="45393"/>
                    <a:pt x="1035847" y="61778"/>
                  </a:cubicBezTo>
                  <a:lnTo>
                    <a:pt x="1035847" y="910380"/>
                  </a:lnTo>
                  <a:cubicBezTo>
                    <a:pt x="1035847" y="926764"/>
                    <a:pt x="1029338" y="942477"/>
                    <a:pt x="1017753" y="954063"/>
                  </a:cubicBezTo>
                  <a:cubicBezTo>
                    <a:pt x="1006167" y="965649"/>
                    <a:pt x="990454" y="972157"/>
                    <a:pt x="974070" y="972157"/>
                  </a:cubicBezTo>
                  <a:lnTo>
                    <a:pt x="61778" y="972157"/>
                  </a:lnTo>
                  <a:cubicBezTo>
                    <a:pt x="45393" y="972157"/>
                    <a:pt x="29680" y="965649"/>
                    <a:pt x="18094" y="954063"/>
                  </a:cubicBezTo>
                  <a:cubicBezTo>
                    <a:pt x="6509" y="942477"/>
                    <a:pt x="0" y="926764"/>
                    <a:pt x="0" y="910380"/>
                  </a:cubicBezTo>
                  <a:lnTo>
                    <a:pt x="0" y="61778"/>
                  </a:lnTo>
                  <a:cubicBezTo>
                    <a:pt x="0" y="45393"/>
                    <a:pt x="6509" y="29680"/>
                    <a:pt x="18094" y="18094"/>
                  </a:cubicBezTo>
                  <a:cubicBezTo>
                    <a:pt x="29680" y="6509"/>
                    <a:pt x="45393" y="0"/>
                    <a:pt x="61778" y="0"/>
                  </a:cubicBezTo>
                  <a:close/>
                </a:path>
              </a:pathLst>
            </a:custGeom>
            <a:solidFill>
              <a:srgbClr val="FFF0A2"/>
            </a:solidFill>
            <a:ln w="19050" cap="sq">
              <a:solidFill>
                <a:srgbClr val="E0B15E"/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28575"/>
              <a:ext cx="1035847" cy="1000732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2380"/>
                </a:lnSpc>
              </a:pPr>
              <a:r>
                <a:rPr lang="en-US" sz="1700">
                  <a:solidFill>
                    <a:srgbClr val="000000"/>
                  </a:solidFill>
                  <a:latin typeface="DM Sans"/>
                </a:rPr>
                <a:t>Відділення денного перебування відвідали 497 осіб. В університеті ІІІ віку навчається 50 студентів.</a:t>
              </a:r>
            </a:p>
          </p:txBody>
        </p:sp>
      </p:grpSp>
      <p:sp>
        <p:nvSpPr>
          <p:cNvPr name="AutoShape 14" id="14"/>
          <p:cNvSpPr/>
          <p:nvPr/>
        </p:nvSpPr>
        <p:spPr>
          <a:xfrm flipV="true">
            <a:off x="4062166" y="5997558"/>
            <a:ext cx="737077" cy="48756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grpSp>
        <p:nvGrpSpPr>
          <p:cNvPr name="Group 15" id="15"/>
          <p:cNvGrpSpPr/>
          <p:nvPr/>
        </p:nvGrpSpPr>
        <p:grpSpPr>
          <a:xfrm rot="0">
            <a:off x="1770190" y="6998300"/>
            <a:ext cx="1850335" cy="608407"/>
            <a:chOff x="0" y="0"/>
            <a:chExt cx="2049439" cy="673875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049439" cy="673875"/>
            </a:xfrm>
            <a:custGeom>
              <a:avLst/>
              <a:gdLst/>
              <a:ahLst/>
              <a:cxnLst/>
              <a:rect r="r" b="b" t="t" l="l"/>
              <a:pathLst>
                <a:path h="673875" w="2049439">
                  <a:moveTo>
                    <a:pt x="50368" y="0"/>
                  </a:moveTo>
                  <a:lnTo>
                    <a:pt x="1999071" y="0"/>
                  </a:lnTo>
                  <a:cubicBezTo>
                    <a:pt x="2012429" y="0"/>
                    <a:pt x="2025241" y="5307"/>
                    <a:pt x="2034686" y="14752"/>
                  </a:cubicBezTo>
                  <a:cubicBezTo>
                    <a:pt x="2044132" y="24198"/>
                    <a:pt x="2049439" y="37009"/>
                    <a:pt x="2049439" y="50368"/>
                  </a:cubicBezTo>
                  <a:lnTo>
                    <a:pt x="2049439" y="623507"/>
                  </a:lnTo>
                  <a:cubicBezTo>
                    <a:pt x="2049439" y="636865"/>
                    <a:pt x="2044132" y="649676"/>
                    <a:pt x="2034686" y="659122"/>
                  </a:cubicBezTo>
                  <a:cubicBezTo>
                    <a:pt x="2025241" y="668568"/>
                    <a:pt x="2012429" y="673875"/>
                    <a:pt x="1999071" y="673875"/>
                  </a:cubicBezTo>
                  <a:lnTo>
                    <a:pt x="50368" y="673875"/>
                  </a:lnTo>
                  <a:cubicBezTo>
                    <a:pt x="37009" y="673875"/>
                    <a:pt x="24198" y="668568"/>
                    <a:pt x="14752" y="659122"/>
                  </a:cubicBezTo>
                  <a:cubicBezTo>
                    <a:pt x="5307" y="649676"/>
                    <a:pt x="0" y="636865"/>
                    <a:pt x="0" y="623507"/>
                  </a:cubicBezTo>
                  <a:lnTo>
                    <a:pt x="0" y="50368"/>
                  </a:lnTo>
                  <a:cubicBezTo>
                    <a:pt x="0" y="37009"/>
                    <a:pt x="5307" y="24198"/>
                    <a:pt x="14752" y="14752"/>
                  </a:cubicBezTo>
                  <a:cubicBezTo>
                    <a:pt x="24198" y="5307"/>
                    <a:pt x="37009" y="0"/>
                    <a:pt x="50368" y="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47625"/>
              <a:ext cx="2049439" cy="72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150"/>
                </a:lnSpc>
              </a:pPr>
              <a:r>
                <a:rPr lang="en-US" sz="2250">
                  <a:solidFill>
                    <a:srgbClr val="FFFAEB"/>
                  </a:solidFill>
                  <a:latin typeface="DM Sans Bold"/>
                </a:rPr>
                <a:t>терцентр</a:t>
              </a: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5220657" y="6998300"/>
            <a:ext cx="1803216" cy="608407"/>
            <a:chOff x="0" y="0"/>
            <a:chExt cx="1997249" cy="673875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997249" cy="673875"/>
            </a:xfrm>
            <a:custGeom>
              <a:avLst/>
              <a:gdLst/>
              <a:ahLst/>
              <a:cxnLst/>
              <a:rect r="r" b="b" t="t" l="l"/>
              <a:pathLst>
                <a:path h="673875" w="1997249">
                  <a:moveTo>
                    <a:pt x="51684" y="0"/>
                  </a:moveTo>
                  <a:lnTo>
                    <a:pt x="1945565" y="0"/>
                  </a:lnTo>
                  <a:cubicBezTo>
                    <a:pt x="1974109" y="0"/>
                    <a:pt x="1997249" y="23140"/>
                    <a:pt x="1997249" y="51684"/>
                  </a:cubicBezTo>
                  <a:lnTo>
                    <a:pt x="1997249" y="622191"/>
                  </a:lnTo>
                  <a:cubicBezTo>
                    <a:pt x="1997249" y="635898"/>
                    <a:pt x="1991804" y="649044"/>
                    <a:pt x="1982111" y="658737"/>
                  </a:cubicBezTo>
                  <a:cubicBezTo>
                    <a:pt x="1972419" y="668429"/>
                    <a:pt x="1959273" y="673875"/>
                    <a:pt x="1945565" y="673875"/>
                  </a:cubicBezTo>
                  <a:lnTo>
                    <a:pt x="51684" y="673875"/>
                  </a:lnTo>
                  <a:cubicBezTo>
                    <a:pt x="37976" y="673875"/>
                    <a:pt x="24830" y="668429"/>
                    <a:pt x="15138" y="658737"/>
                  </a:cubicBezTo>
                  <a:cubicBezTo>
                    <a:pt x="5445" y="649044"/>
                    <a:pt x="0" y="635898"/>
                    <a:pt x="0" y="622191"/>
                  </a:cubicBezTo>
                  <a:lnTo>
                    <a:pt x="0" y="51684"/>
                  </a:lnTo>
                  <a:cubicBezTo>
                    <a:pt x="0" y="37976"/>
                    <a:pt x="5445" y="24830"/>
                    <a:pt x="15138" y="15138"/>
                  </a:cubicBezTo>
                  <a:cubicBezTo>
                    <a:pt x="24830" y="5445"/>
                    <a:pt x="37976" y="0"/>
                    <a:pt x="51684" y="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47625"/>
              <a:ext cx="1997249" cy="72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150"/>
                </a:lnSpc>
              </a:pPr>
              <a:r>
                <a:rPr lang="en-US" sz="2250">
                  <a:solidFill>
                    <a:srgbClr val="FFFAEB"/>
                  </a:solidFill>
                  <a:latin typeface="DM Sans Bold"/>
                </a:rPr>
                <a:t>терцентр</a:t>
              </a: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8039052" y="4821420"/>
            <a:ext cx="2506383" cy="2352276"/>
            <a:chOff x="0" y="0"/>
            <a:chExt cx="1035847" cy="972157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1035847" cy="972157"/>
            </a:xfrm>
            <a:custGeom>
              <a:avLst/>
              <a:gdLst/>
              <a:ahLst/>
              <a:cxnLst/>
              <a:rect r="r" b="b" t="t" l="l"/>
              <a:pathLst>
                <a:path h="972157" w="1035847">
                  <a:moveTo>
                    <a:pt x="61778" y="0"/>
                  </a:moveTo>
                  <a:lnTo>
                    <a:pt x="974070" y="0"/>
                  </a:lnTo>
                  <a:cubicBezTo>
                    <a:pt x="990454" y="0"/>
                    <a:pt x="1006167" y="6509"/>
                    <a:pt x="1017753" y="18094"/>
                  </a:cubicBezTo>
                  <a:cubicBezTo>
                    <a:pt x="1029338" y="29680"/>
                    <a:pt x="1035847" y="45393"/>
                    <a:pt x="1035847" y="61778"/>
                  </a:cubicBezTo>
                  <a:lnTo>
                    <a:pt x="1035847" y="910380"/>
                  </a:lnTo>
                  <a:cubicBezTo>
                    <a:pt x="1035847" y="926764"/>
                    <a:pt x="1029338" y="942477"/>
                    <a:pt x="1017753" y="954063"/>
                  </a:cubicBezTo>
                  <a:cubicBezTo>
                    <a:pt x="1006167" y="965649"/>
                    <a:pt x="990454" y="972157"/>
                    <a:pt x="974070" y="972157"/>
                  </a:cubicBezTo>
                  <a:lnTo>
                    <a:pt x="61778" y="972157"/>
                  </a:lnTo>
                  <a:cubicBezTo>
                    <a:pt x="45393" y="972157"/>
                    <a:pt x="29680" y="965649"/>
                    <a:pt x="18094" y="954063"/>
                  </a:cubicBezTo>
                  <a:cubicBezTo>
                    <a:pt x="6509" y="942477"/>
                    <a:pt x="0" y="926764"/>
                    <a:pt x="0" y="910380"/>
                  </a:cubicBezTo>
                  <a:lnTo>
                    <a:pt x="0" y="61778"/>
                  </a:lnTo>
                  <a:cubicBezTo>
                    <a:pt x="0" y="45393"/>
                    <a:pt x="6509" y="29680"/>
                    <a:pt x="18094" y="18094"/>
                  </a:cubicBezTo>
                  <a:cubicBezTo>
                    <a:pt x="29680" y="6509"/>
                    <a:pt x="45393" y="0"/>
                    <a:pt x="61778" y="0"/>
                  </a:cubicBezTo>
                  <a:close/>
                </a:path>
              </a:pathLst>
            </a:custGeom>
            <a:solidFill>
              <a:srgbClr val="FFF0A2"/>
            </a:solidFill>
            <a:ln w="19050" cap="sq">
              <a:solidFill>
                <a:srgbClr val="E0B15E"/>
              </a:solidFill>
              <a:prstDash val="solid"/>
              <a:miter/>
            </a:ln>
          </p:spPr>
        </p:sp>
        <p:sp>
          <p:nvSpPr>
            <p:cNvPr name="TextBox 23" id="23"/>
            <p:cNvSpPr txBox="true"/>
            <p:nvPr/>
          </p:nvSpPr>
          <p:spPr>
            <a:xfrm>
              <a:off x="0" y="-38100"/>
              <a:ext cx="1035847" cy="1010257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2519"/>
                </a:lnSpc>
              </a:pPr>
              <a:r>
                <a:rPr lang="en-US" sz="1799">
                  <a:solidFill>
                    <a:srgbClr val="000000"/>
                  </a:solidFill>
                  <a:latin typeface="DM Sans"/>
                </a:rPr>
                <a:t>У відділенні денного догляду для дітей з інвалідністю наразі перебуває 51 дитина. </a:t>
              </a:r>
            </a:p>
          </p:txBody>
        </p:sp>
      </p:grpSp>
      <p:sp>
        <p:nvSpPr>
          <p:cNvPr name="AutoShape 24" id="24"/>
          <p:cNvSpPr/>
          <p:nvPr/>
        </p:nvSpPr>
        <p:spPr>
          <a:xfrm>
            <a:off x="7305627" y="5997558"/>
            <a:ext cx="733425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grpSp>
        <p:nvGrpSpPr>
          <p:cNvPr name="Group 25" id="25"/>
          <p:cNvGrpSpPr/>
          <p:nvPr/>
        </p:nvGrpSpPr>
        <p:grpSpPr>
          <a:xfrm rot="0">
            <a:off x="8467677" y="6998300"/>
            <a:ext cx="1800000" cy="608407"/>
            <a:chOff x="0" y="0"/>
            <a:chExt cx="1993687" cy="673875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993687" cy="673875"/>
            </a:xfrm>
            <a:custGeom>
              <a:avLst/>
              <a:gdLst/>
              <a:ahLst/>
              <a:cxnLst/>
              <a:rect r="r" b="b" t="t" l="l"/>
              <a:pathLst>
                <a:path h="673875" w="1993687">
                  <a:moveTo>
                    <a:pt x="51776" y="0"/>
                  </a:moveTo>
                  <a:lnTo>
                    <a:pt x="1941911" y="0"/>
                  </a:lnTo>
                  <a:cubicBezTo>
                    <a:pt x="1970506" y="0"/>
                    <a:pt x="1993687" y="23181"/>
                    <a:pt x="1993687" y="51776"/>
                  </a:cubicBezTo>
                  <a:lnTo>
                    <a:pt x="1993687" y="622098"/>
                  </a:lnTo>
                  <a:cubicBezTo>
                    <a:pt x="1993687" y="650694"/>
                    <a:pt x="1970506" y="673875"/>
                    <a:pt x="1941911" y="673875"/>
                  </a:cubicBezTo>
                  <a:lnTo>
                    <a:pt x="51776" y="673875"/>
                  </a:lnTo>
                  <a:cubicBezTo>
                    <a:pt x="23181" y="673875"/>
                    <a:pt x="0" y="650694"/>
                    <a:pt x="0" y="622098"/>
                  </a:cubicBezTo>
                  <a:lnTo>
                    <a:pt x="0" y="51776"/>
                  </a:lnTo>
                  <a:cubicBezTo>
                    <a:pt x="0" y="23181"/>
                    <a:pt x="23181" y="0"/>
                    <a:pt x="51776" y="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47625"/>
              <a:ext cx="1993687" cy="72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150"/>
                </a:lnSpc>
              </a:pPr>
              <a:r>
                <a:rPr lang="en-US" sz="2250">
                  <a:solidFill>
                    <a:srgbClr val="FFFAEB"/>
                  </a:solidFill>
                  <a:latin typeface="DM Sans Bold"/>
                </a:rPr>
                <a:t>терцентр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11307435" y="4821420"/>
            <a:ext cx="2506383" cy="3689147"/>
            <a:chOff x="0" y="0"/>
            <a:chExt cx="1035847" cy="1524664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035847" cy="1524664"/>
            </a:xfrm>
            <a:custGeom>
              <a:avLst/>
              <a:gdLst/>
              <a:ahLst/>
              <a:cxnLst/>
              <a:rect r="r" b="b" t="t" l="l"/>
              <a:pathLst>
                <a:path h="1524664" w="1035847">
                  <a:moveTo>
                    <a:pt x="61778" y="0"/>
                  </a:moveTo>
                  <a:lnTo>
                    <a:pt x="974070" y="0"/>
                  </a:lnTo>
                  <a:cubicBezTo>
                    <a:pt x="990454" y="0"/>
                    <a:pt x="1006167" y="6509"/>
                    <a:pt x="1017753" y="18094"/>
                  </a:cubicBezTo>
                  <a:cubicBezTo>
                    <a:pt x="1029338" y="29680"/>
                    <a:pt x="1035847" y="45393"/>
                    <a:pt x="1035847" y="61778"/>
                  </a:cubicBezTo>
                  <a:lnTo>
                    <a:pt x="1035847" y="1462886"/>
                  </a:lnTo>
                  <a:cubicBezTo>
                    <a:pt x="1035847" y="1497005"/>
                    <a:pt x="1008188" y="1524664"/>
                    <a:pt x="974070" y="1524664"/>
                  </a:cubicBezTo>
                  <a:lnTo>
                    <a:pt x="61778" y="1524664"/>
                  </a:lnTo>
                  <a:cubicBezTo>
                    <a:pt x="45393" y="1524664"/>
                    <a:pt x="29680" y="1518155"/>
                    <a:pt x="18094" y="1506570"/>
                  </a:cubicBezTo>
                  <a:cubicBezTo>
                    <a:pt x="6509" y="1494984"/>
                    <a:pt x="0" y="1479271"/>
                    <a:pt x="0" y="1462886"/>
                  </a:cubicBezTo>
                  <a:lnTo>
                    <a:pt x="0" y="61778"/>
                  </a:lnTo>
                  <a:cubicBezTo>
                    <a:pt x="0" y="45393"/>
                    <a:pt x="6509" y="29680"/>
                    <a:pt x="18094" y="18094"/>
                  </a:cubicBezTo>
                  <a:cubicBezTo>
                    <a:pt x="29680" y="6509"/>
                    <a:pt x="45393" y="0"/>
                    <a:pt x="61778" y="0"/>
                  </a:cubicBezTo>
                  <a:close/>
                </a:path>
              </a:pathLst>
            </a:custGeom>
            <a:solidFill>
              <a:srgbClr val="FFF0A2"/>
            </a:solidFill>
            <a:ln w="19050" cap="sq">
              <a:solidFill>
                <a:srgbClr val="E0B15E"/>
              </a:solidFill>
              <a:prstDash val="solid"/>
              <a:miter/>
            </a:ln>
          </p:spPr>
        </p:sp>
        <p:sp>
          <p:nvSpPr>
            <p:cNvPr name="TextBox 30" id="30"/>
            <p:cNvSpPr txBox="true"/>
            <p:nvPr/>
          </p:nvSpPr>
          <p:spPr>
            <a:xfrm>
              <a:off x="0" y="-28575"/>
              <a:ext cx="1035847" cy="1553239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2379"/>
                </a:lnSpc>
              </a:pPr>
              <a:r>
                <a:rPr lang="en-US" sz="1699">
                  <a:solidFill>
                    <a:srgbClr val="000000"/>
                  </a:solidFill>
                  <a:latin typeface="DM Sans"/>
                </a:rPr>
                <a:t>Завдяки налагодженій співпраці з партнерами, благодійниками та містами-побратимами отримали та роздали допомоги на суму близько 670 тис. грн.</a:t>
              </a:r>
            </a:p>
          </p:txBody>
        </p:sp>
      </p:grpSp>
      <p:sp>
        <p:nvSpPr>
          <p:cNvPr name="AutoShape 31" id="31"/>
          <p:cNvSpPr/>
          <p:nvPr/>
        </p:nvSpPr>
        <p:spPr>
          <a:xfrm>
            <a:off x="10545435" y="5997558"/>
            <a:ext cx="762000" cy="668435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grpSp>
        <p:nvGrpSpPr>
          <p:cNvPr name="Group 32" id="32"/>
          <p:cNvGrpSpPr/>
          <p:nvPr/>
        </p:nvGrpSpPr>
        <p:grpSpPr>
          <a:xfrm rot="0">
            <a:off x="11589189" y="8382125"/>
            <a:ext cx="1942875" cy="587140"/>
            <a:chOff x="0" y="0"/>
            <a:chExt cx="2151936" cy="650319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151936" cy="650319"/>
            </a:xfrm>
            <a:custGeom>
              <a:avLst/>
              <a:gdLst/>
              <a:ahLst/>
              <a:cxnLst/>
              <a:rect r="r" b="b" t="t" l="l"/>
              <a:pathLst>
                <a:path h="650319" w="2151936">
                  <a:moveTo>
                    <a:pt x="47969" y="0"/>
                  </a:moveTo>
                  <a:lnTo>
                    <a:pt x="2103968" y="0"/>
                  </a:lnTo>
                  <a:cubicBezTo>
                    <a:pt x="2116690" y="0"/>
                    <a:pt x="2128891" y="5054"/>
                    <a:pt x="2137887" y="14050"/>
                  </a:cubicBezTo>
                  <a:cubicBezTo>
                    <a:pt x="2146883" y="23046"/>
                    <a:pt x="2151936" y="35247"/>
                    <a:pt x="2151936" y="47969"/>
                  </a:cubicBezTo>
                  <a:lnTo>
                    <a:pt x="2151936" y="602350"/>
                  </a:lnTo>
                  <a:cubicBezTo>
                    <a:pt x="2151936" y="615072"/>
                    <a:pt x="2146883" y="627273"/>
                    <a:pt x="2137887" y="636269"/>
                  </a:cubicBezTo>
                  <a:cubicBezTo>
                    <a:pt x="2128891" y="645265"/>
                    <a:pt x="2116690" y="650319"/>
                    <a:pt x="2103968" y="650319"/>
                  </a:cubicBezTo>
                  <a:lnTo>
                    <a:pt x="47969" y="650319"/>
                  </a:lnTo>
                  <a:cubicBezTo>
                    <a:pt x="35247" y="650319"/>
                    <a:pt x="23046" y="645265"/>
                    <a:pt x="14050" y="636269"/>
                  </a:cubicBezTo>
                  <a:cubicBezTo>
                    <a:pt x="5054" y="627273"/>
                    <a:pt x="0" y="615072"/>
                    <a:pt x="0" y="602350"/>
                  </a:cubicBezTo>
                  <a:lnTo>
                    <a:pt x="0" y="47969"/>
                  </a:lnTo>
                  <a:cubicBezTo>
                    <a:pt x="0" y="35247"/>
                    <a:pt x="5054" y="23046"/>
                    <a:pt x="14050" y="14050"/>
                  </a:cubicBezTo>
                  <a:cubicBezTo>
                    <a:pt x="23046" y="5054"/>
                    <a:pt x="35247" y="0"/>
                    <a:pt x="47969" y="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34" id="34"/>
            <p:cNvSpPr txBox="true"/>
            <p:nvPr/>
          </p:nvSpPr>
          <p:spPr>
            <a:xfrm>
              <a:off x="0" y="-47625"/>
              <a:ext cx="2151936" cy="6979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150"/>
                </a:lnSpc>
              </a:pPr>
              <a:r>
                <a:rPr lang="en-US" sz="2250">
                  <a:solidFill>
                    <a:srgbClr val="FFFAEB"/>
                  </a:solidFill>
                  <a:latin typeface="DM Sans Bold"/>
                </a:rPr>
                <a:t>терцентр</a:t>
              </a:r>
            </a:p>
          </p:txBody>
        </p:sp>
      </p:grpSp>
      <p:grpSp>
        <p:nvGrpSpPr>
          <p:cNvPr name="Group 35" id="35"/>
          <p:cNvGrpSpPr/>
          <p:nvPr/>
        </p:nvGrpSpPr>
        <p:grpSpPr>
          <a:xfrm rot="0">
            <a:off x="14547244" y="4821420"/>
            <a:ext cx="2506383" cy="2352276"/>
            <a:chOff x="0" y="0"/>
            <a:chExt cx="1035847" cy="972157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1035847" cy="972157"/>
            </a:xfrm>
            <a:custGeom>
              <a:avLst/>
              <a:gdLst/>
              <a:ahLst/>
              <a:cxnLst/>
              <a:rect r="r" b="b" t="t" l="l"/>
              <a:pathLst>
                <a:path h="972157" w="1035847">
                  <a:moveTo>
                    <a:pt x="61778" y="0"/>
                  </a:moveTo>
                  <a:lnTo>
                    <a:pt x="974070" y="0"/>
                  </a:lnTo>
                  <a:cubicBezTo>
                    <a:pt x="990454" y="0"/>
                    <a:pt x="1006167" y="6509"/>
                    <a:pt x="1017753" y="18094"/>
                  </a:cubicBezTo>
                  <a:cubicBezTo>
                    <a:pt x="1029338" y="29680"/>
                    <a:pt x="1035847" y="45393"/>
                    <a:pt x="1035847" y="61778"/>
                  </a:cubicBezTo>
                  <a:lnTo>
                    <a:pt x="1035847" y="910380"/>
                  </a:lnTo>
                  <a:cubicBezTo>
                    <a:pt x="1035847" y="926764"/>
                    <a:pt x="1029338" y="942477"/>
                    <a:pt x="1017753" y="954063"/>
                  </a:cubicBezTo>
                  <a:cubicBezTo>
                    <a:pt x="1006167" y="965649"/>
                    <a:pt x="990454" y="972157"/>
                    <a:pt x="974070" y="972157"/>
                  </a:cubicBezTo>
                  <a:lnTo>
                    <a:pt x="61778" y="972157"/>
                  </a:lnTo>
                  <a:cubicBezTo>
                    <a:pt x="45393" y="972157"/>
                    <a:pt x="29680" y="965649"/>
                    <a:pt x="18094" y="954063"/>
                  </a:cubicBezTo>
                  <a:cubicBezTo>
                    <a:pt x="6509" y="942477"/>
                    <a:pt x="0" y="926764"/>
                    <a:pt x="0" y="910380"/>
                  </a:cubicBezTo>
                  <a:lnTo>
                    <a:pt x="0" y="61778"/>
                  </a:lnTo>
                  <a:cubicBezTo>
                    <a:pt x="0" y="45393"/>
                    <a:pt x="6509" y="29680"/>
                    <a:pt x="18094" y="18094"/>
                  </a:cubicBezTo>
                  <a:cubicBezTo>
                    <a:pt x="29680" y="6509"/>
                    <a:pt x="45393" y="0"/>
                    <a:pt x="61778" y="0"/>
                  </a:cubicBezTo>
                  <a:close/>
                </a:path>
              </a:pathLst>
            </a:custGeom>
            <a:solidFill>
              <a:srgbClr val="FFF0A2"/>
            </a:solidFill>
            <a:ln w="19050" cap="sq">
              <a:solidFill>
                <a:srgbClr val="E0B15E"/>
              </a:solidFill>
              <a:prstDash val="solid"/>
              <a:miter/>
            </a:ln>
          </p:spPr>
        </p:sp>
        <p:sp>
          <p:nvSpPr>
            <p:cNvPr name="TextBox 37" id="37"/>
            <p:cNvSpPr txBox="true"/>
            <p:nvPr/>
          </p:nvSpPr>
          <p:spPr>
            <a:xfrm>
              <a:off x="0" y="-38100"/>
              <a:ext cx="1035847" cy="1010257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2519"/>
                </a:lnSpc>
              </a:pPr>
              <a:r>
                <a:rPr lang="en-US" sz="1799">
                  <a:solidFill>
                    <a:srgbClr val="000000"/>
                  </a:solidFill>
                  <a:latin typeface="DM Sans"/>
                </a:rPr>
                <a:t>За рік видано більше 420 продуктових наборів для 660 внутрішньо переміщених осіб.</a:t>
              </a:r>
            </a:p>
          </p:txBody>
        </p:sp>
      </p:grpSp>
      <p:sp>
        <p:nvSpPr>
          <p:cNvPr name="AutoShape 38" id="38"/>
          <p:cNvSpPr/>
          <p:nvPr/>
        </p:nvSpPr>
        <p:spPr>
          <a:xfrm flipV="true">
            <a:off x="13813819" y="5997558"/>
            <a:ext cx="733425" cy="668435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grpSp>
        <p:nvGrpSpPr>
          <p:cNvPr name="Group 39" id="39"/>
          <p:cNvGrpSpPr/>
          <p:nvPr/>
        </p:nvGrpSpPr>
        <p:grpSpPr>
          <a:xfrm rot="0">
            <a:off x="14828998" y="6982034"/>
            <a:ext cx="1942875" cy="905447"/>
            <a:chOff x="0" y="0"/>
            <a:chExt cx="2151936" cy="1002876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2151936" cy="1002876"/>
            </a:xfrm>
            <a:custGeom>
              <a:avLst/>
              <a:gdLst/>
              <a:ahLst/>
              <a:cxnLst/>
              <a:rect r="r" b="b" t="t" l="l"/>
              <a:pathLst>
                <a:path h="1002876" w="2151936">
                  <a:moveTo>
                    <a:pt x="47969" y="0"/>
                  </a:moveTo>
                  <a:lnTo>
                    <a:pt x="2103968" y="0"/>
                  </a:lnTo>
                  <a:cubicBezTo>
                    <a:pt x="2116690" y="0"/>
                    <a:pt x="2128891" y="5054"/>
                    <a:pt x="2137887" y="14050"/>
                  </a:cubicBezTo>
                  <a:cubicBezTo>
                    <a:pt x="2146883" y="23046"/>
                    <a:pt x="2151936" y="35247"/>
                    <a:pt x="2151936" y="47969"/>
                  </a:cubicBezTo>
                  <a:lnTo>
                    <a:pt x="2151936" y="954908"/>
                  </a:lnTo>
                  <a:cubicBezTo>
                    <a:pt x="2151936" y="967630"/>
                    <a:pt x="2146883" y="979831"/>
                    <a:pt x="2137887" y="988827"/>
                  </a:cubicBezTo>
                  <a:cubicBezTo>
                    <a:pt x="2128891" y="997822"/>
                    <a:pt x="2116690" y="1002876"/>
                    <a:pt x="2103968" y="1002876"/>
                  </a:cubicBezTo>
                  <a:lnTo>
                    <a:pt x="47969" y="1002876"/>
                  </a:lnTo>
                  <a:cubicBezTo>
                    <a:pt x="35247" y="1002876"/>
                    <a:pt x="23046" y="997822"/>
                    <a:pt x="14050" y="988827"/>
                  </a:cubicBezTo>
                  <a:cubicBezTo>
                    <a:pt x="5054" y="979831"/>
                    <a:pt x="0" y="967630"/>
                    <a:pt x="0" y="954908"/>
                  </a:cubicBezTo>
                  <a:lnTo>
                    <a:pt x="0" y="47969"/>
                  </a:lnTo>
                  <a:cubicBezTo>
                    <a:pt x="0" y="35247"/>
                    <a:pt x="5054" y="23046"/>
                    <a:pt x="14050" y="14050"/>
                  </a:cubicBezTo>
                  <a:cubicBezTo>
                    <a:pt x="23046" y="5054"/>
                    <a:pt x="35247" y="0"/>
                    <a:pt x="47969" y="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41" id="41"/>
            <p:cNvSpPr txBox="true"/>
            <p:nvPr/>
          </p:nvSpPr>
          <p:spPr>
            <a:xfrm>
              <a:off x="0" y="-47625"/>
              <a:ext cx="2151936" cy="105050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150"/>
                </a:lnSpc>
              </a:pPr>
              <a:r>
                <a:rPr lang="en-US" sz="2250">
                  <a:solidFill>
                    <a:srgbClr val="FFFAEB"/>
                  </a:solidFill>
                  <a:latin typeface="DM Sans Bold"/>
                </a:rPr>
                <a:t>центр соцслужб</a:t>
              </a:r>
            </a:p>
          </p:txBody>
        </p:sp>
      </p:grpSp>
      <p:grpSp>
        <p:nvGrpSpPr>
          <p:cNvPr name="Group 42" id="42"/>
          <p:cNvGrpSpPr/>
          <p:nvPr/>
        </p:nvGrpSpPr>
        <p:grpSpPr>
          <a:xfrm rot="0">
            <a:off x="-641135" y="9258300"/>
            <a:ext cx="19132920" cy="2701944"/>
            <a:chOff x="0" y="0"/>
            <a:chExt cx="5039123" cy="711623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5039123" cy="711623"/>
            </a:xfrm>
            <a:custGeom>
              <a:avLst/>
              <a:gdLst/>
              <a:ahLst/>
              <a:cxnLst/>
              <a:rect r="r" b="b" t="t" l="l"/>
              <a:pathLst>
                <a:path h="711623" w="5039123">
                  <a:moveTo>
                    <a:pt x="0" y="0"/>
                  </a:moveTo>
                  <a:lnTo>
                    <a:pt x="5039123" y="0"/>
                  </a:lnTo>
                  <a:lnTo>
                    <a:pt x="5039123" y="711623"/>
                  </a:lnTo>
                  <a:lnTo>
                    <a:pt x="0" y="711623"/>
                  </a:ln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44" id="44"/>
            <p:cNvSpPr txBox="true"/>
            <p:nvPr/>
          </p:nvSpPr>
          <p:spPr>
            <a:xfrm>
              <a:off x="0" y="-28575"/>
              <a:ext cx="5039123" cy="7401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sp>
        <p:nvSpPr>
          <p:cNvPr name="AutoShape 45" id="45"/>
          <p:cNvSpPr/>
          <p:nvPr/>
        </p:nvSpPr>
        <p:spPr>
          <a:xfrm flipV="true">
            <a:off x="2655168" y="7934689"/>
            <a:ext cx="13176009" cy="0"/>
          </a:xfrm>
          <a:prstGeom prst="line">
            <a:avLst/>
          </a:prstGeom>
          <a:ln cap="flat" w="38100">
            <a:solidFill>
              <a:srgbClr val="E0B15E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6" id="46"/>
          <p:cNvGrpSpPr/>
          <p:nvPr/>
        </p:nvGrpSpPr>
        <p:grpSpPr>
          <a:xfrm rot="0">
            <a:off x="2462484" y="7757238"/>
            <a:ext cx="354902" cy="354902"/>
            <a:chOff x="0" y="0"/>
            <a:chExt cx="812800" cy="812800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AEB"/>
            </a:solidFill>
            <a:ln w="38100" cap="sq">
              <a:solidFill>
                <a:srgbClr val="E0B15E"/>
              </a:solidFill>
              <a:prstDash val="solid"/>
              <a:miter/>
            </a:ln>
          </p:spPr>
        </p:sp>
        <p:sp>
          <p:nvSpPr>
            <p:cNvPr name="TextBox 48" id="48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sp>
        <p:nvSpPr>
          <p:cNvPr name="TextBox 49" id="49"/>
          <p:cNvSpPr txBox="true"/>
          <p:nvPr/>
        </p:nvSpPr>
        <p:spPr>
          <a:xfrm rot="0">
            <a:off x="3015188" y="2992432"/>
            <a:ext cx="11813810" cy="16575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67"/>
              </a:lnSpc>
            </a:pPr>
            <a:r>
              <a:rPr lang="en-US" sz="2245">
                <a:solidFill>
                  <a:srgbClr val="000000"/>
                </a:solidFill>
                <a:latin typeface="DM Sans"/>
              </a:rPr>
              <a:t>З метою підвищення рівня соціального захисту, фінансової та психологічної підтримки жителів, родин військовослужбовців, внутрішньо переміщених осіб в громаді ухвалено Програму “Турбота” на 2022-2027 роки.</a:t>
            </a:r>
          </a:p>
          <a:p>
            <a:pPr algn="ctr">
              <a:lnSpc>
                <a:spcPts val="3367"/>
              </a:lnSpc>
              <a:spcBef>
                <a:spcPct val="0"/>
              </a:spcBef>
            </a:pPr>
            <a:r>
              <a:rPr lang="en-US" sz="2245">
                <a:solidFill>
                  <a:srgbClr val="000000"/>
                </a:solidFill>
                <a:latin typeface="DM Sans"/>
              </a:rPr>
              <a:t>В громаді діє дві комунальні установи - терцентр та центр соцслужб.</a:t>
            </a:r>
          </a:p>
        </p:txBody>
      </p:sp>
      <p:grpSp>
        <p:nvGrpSpPr>
          <p:cNvPr name="Group 50" id="50"/>
          <p:cNvGrpSpPr/>
          <p:nvPr/>
        </p:nvGrpSpPr>
        <p:grpSpPr>
          <a:xfrm rot="0">
            <a:off x="5874984" y="7738188"/>
            <a:ext cx="354902" cy="354902"/>
            <a:chOff x="0" y="0"/>
            <a:chExt cx="812800" cy="8128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AEB"/>
            </a:solidFill>
            <a:ln w="38100" cap="sq">
              <a:solidFill>
                <a:srgbClr val="E0B15E"/>
              </a:solidFill>
              <a:prstDash val="solid"/>
              <a:miter/>
            </a:ln>
          </p:spPr>
        </p:sp>
        <p:sp>
          <p:nvSpPr>
            <p:cNvPr name="TextBox 52" id="52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53" id="53"/>
          <p:cNvGrpSpPr/>
          <p:nvPr/>
        </p:nvGrpSpPr>
        <p:grpSpPr>
          <a:xfrm rot="0">
            <a:off x="9114792" y="7738188"/>
            <a:ext cx="354902" cy="354902"/>
            <a:chOff x="0" y="0"/>
            <a:chExt cx="812800" cy="812800"/>
          </a:xfrm>
        </p:grpSpPr>
        <p:sp>
          <p:nvSpPr>
            <p:cNvPr name="Freeform 54" id="5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AEB"/>
            </a:solidFill>
            <a:ln w="38100" cap="sq">
              <a:solidFill>
                <a:srgbClr val="E0B15E"/>
              </a:solidFill>
              <a:prstDash val="solid"/>
              <a:miter/>
            </a:ln>
          </p:spPr>
        </p:sp>
        <p:sp>
          <p:nvSpPr>
            <p:cNvPr name="TextBox 55" id="55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56" id="56"/>
          <p:cNvGrpSpPr/>
          <p:nvPr/>
        </p:nvGrpSpPr>
        <p:grpSpPr>
          <a:xfrm rot="0">
            <a:off x="15622984" y="7776288"/>
            <a:ext cx="354902" cy="354902"/>
            <a:chOff x="0" y="0"/>
            <a:chExt cx="812800" cy="812800"/>
          </a:xfrm>
        </p:grpSpPr>
        <p:sp>
          <p:nvSpPr>
            <p:cNvPr name="Freeform 57" id="5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AEB"/>
            </a:solidFill>
            <a:ln w="38100" cap="sq">
              <a:solidFill>
                <a:srgbClr val="E0B15E"/>
              </a:solidFill>
              <a:prstDash val="solid"/>
              <a:miter/>
            </a:ln>
          </p:spPr>
        </p:sp>
        <p:sp>
          <p:nvSpPr>
            <p:cNvPr name="TextBox 58" id="58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943046" y="0"/>
            <a:ext cx="6344954" cy="10287000"/>
            <a:chOff x="0" y="0"/>
            <a:chExt cx="8459938" cy="1371600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27968" t="0" r="27968" b="0"/>
            <a:stretch>
              <a:fillRect/>
            </a:stretch>
          </p:blipFill>
          <p:spPr>
            <a:xfrm flipH="false" flipV="false">
              <a:off x="0" y="0"/>
              <a:ext cx="8459938" cy="13716000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3675388" y="1528076"/>
            <a:ext cx="276010" cy="276010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5241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3675388" y="3501789"/>
            <a:ext cx="276010" cy="276010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5241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3675388" y="5477472"/>
            <a:ext cx="276010" cy="276010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5241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3675388" y="7451186"/>
            <a:ext cx="276010" cy="276010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5241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true" flipV="false" rot="0">
            <a:off x="-169313" y="-483300"/>
            <a:ext cx="3024000" cy="3024000"/>
          </a:xfrm>
          <a:custGeom>
            <a:avLst/>
            <a:gdLst/>
            <a:ahLst/>
            <a:cxnLst/>
            <a:rect r="r" b="b" t="t" l="l"/>
            <a:pathLst>
              <a:path h="3024000" w="3024000">
                <a:moveTo>
                  <a:pt x="3024000" y="0"/>
                </a:moveTo>
                <a:lnTo>
                  <a:pt x="0" y="0"/>
                </a:lnTo>
                <a:lnTo>
                  <a:pt x="0" y="3024000"/>
                </a:lnTo>
                <a:lnTo>
                  <a:pt x="3024000" y="3024000"/>
                </a:lnTo>
                <a:lnTo>
                  <a:pt x="302400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true" flipV="false" rot="10741132">
            <a:off x="-169313" y="7535837"/>
            <a:ext cx="3024000" cy="3024000"/>
          </a:xfrm>
          <a:custGeom>
            <a:avLst/>
            <a:gdLst/>
            <a:ahLst/>
            <a:cxnLst/>
            <a:rect r="r" b="b" t="t" l="l"/>
            <a:pathLst>
              <a:path h="3024000" w="3024000">
                <a:moveTo>
                  <a:pt x="3024000" y="0"/>
                </a:moveTo>
                <a:lnTo>
                  <a:pt x="0" y="0"/>
                </a:lnTo>
                <a:lnTo>
                  <a:pt x="0" y="3024000"/>
                </a:lnTo>
                <a:lnTo>
                  <a:pt x="3024000" y="3024000"/>
                </a:lnTo>
                <a:lnTo>
                  <a:pt x="302400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6666964" y="190500"/>
            <a:ext cx="4954073" cy="838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699"/>
              </a:lnSpc>
            </a:pPr>
            <a:r>
              <a:rPr lang="en-US" sz="5582">
                <a:solidFill>
                  <a:srgbClr val="2B1511"/>
                </a:solidFill>
                <a:latin typeface="DM Sans Bold"/>
              </a:rPr>
              <a:t>ОСВІТА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4173308" y="1930145"/>
            <a:ext cx="6140409" cy="11850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17"/>
              </a:lnSpc>
              <a:spcBef>
                <a:spcPct val="0"/>
              </a:spcBef>
            </a:pPr>
            <a:r>
              <a:rPr lang="en-US" sz="2145">
                <a:solidFill>
                  <a:srgbClr val="000000"/>
                </a:solidFill>
                <a:latin typeface="DM Sans"/>
              </a:rPr>
              <a:t>У 2023 році у громаді функціонували 9 ЗЗСО, у яких навчається близько 3 тис. учнів, з них 147 внутрішньо переміщених осіб.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4173308" y="1448561"/>
            <a:ext cx="7568038" cy="390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112"/>
              </a:lnSpc>
            </a:pPr>
            <a:r>
              <a:rPr lang="en-US" sz="2593">
                <a:solidFill>
                  <a:srgbClr val="EF5241"/>
                </a:solidFill>
                <a:latin typeface="DM Sans Bold"/>
              </a:rPr>
              <a:t>Заклади загальної середньої освіти (ЗЗСО)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4173308" y="3903858"/>
            <a:ext cx="6140409" cy="11850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17"/>
              </a:lnSpc>
              <a:spcBef>
                <a:spcPct val="0"/>
              </a:spcBef>
            </a:pPr>
            <a:r>
              <a:rPr lang="en-US" sz="2145">
                <a:solidFill>
                  <a:srgbClr val="000000"/>
                </a:solidFill>
                <a:latin typeface="DM Sans"/>
              </a:rPr>
              <a:t>У громаді діє 9 ЗДО та 2 дошкільні підрозділи, в яких здобувають освіту 1017 дітей віком від 1 до 6 (7) років.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4173308" y="3422274"/>
            <a:ext cx="6859188" cy="390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112"/>
              </a:lnSpc>
            </a:pPr>
            <a:r>
              <a:rPr lang="en-US" sz="2593">
                <a:solidFill>
                  <a:srgbClr val="EF5241"/>
                </a:solidFill>
                <a:latin typeface="DM Sans Bold"/>
              </a:rPr>
              <a:t>Заклади дошкільної освіти (ЗДО)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4173308" y="5879542"/>
            <a:ext cx="6140409" cy="7850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17"/>
              </a:lnSpc>
              <a:spcBef>
                <a:spcPct val="0"/>
              </a:spcBef>
            </a:pPr>
            <a:r>
              <a:rPr lang="en-US" sz="2145">
                <a:solidFill>
                  <a:srgbClr val="000000"/>
                </a:solidFill>
                <a:latin typeface="DM Sans"/>
              </a:rPr>
              <a:t>У ЗЗСО гарячим харчуванням охоплено 45% учнів.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4173308" y="5397958"/>
            <a:ext cx="3991836" cy="390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112"/>
              </a:lnSpc>
            </a:pPr>
            <a:r>
              <a:rPr lang="en-US" sz="2593">
                <a:solidFill>
                  <a:srgbClr val="EF5241"/>
                </a:solidFill>
                <a:latin typeface="DM Sans Bold"/>
              </a:rPr>
              <a:t>Харчування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4173308" y="7853255"/>
            <a:ext cx="6140409" cy="11850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17"/>
              </a:lnSpc>
              <a:spcBef>
                <a:spcPct val="0"/>
              </a:spcBef>
            </a:pPr>
            <a:r>
              <a:rPr lang="en-US" sz="2145">
                <a:solidFill>
                  <a:srgbClr val="000000"/>
                </a:solidFill>
                <a:latin typeface="DM Sans"/>
              </a:rPr>
              <a:t>Всього для проведення ремонтів закладів освіти Канівської громади та найпростіших укриттів було витрачено майже 3 млн грн.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4173308" y="7371671"/>
            <a:ext cx="5757008" cy="390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112"/>
              </a:lnSpc>
            </a:pPr>
            <a:r>
              <a:rPr lang="en-US" sz="2593">
                <a:solidFill>
                  <a:srgbClr val="EF5241"/>
                </a:solidFill>
                <a:latin typeface="DM Sans Bold"/>
              </a:rPr>
              <a:t>Ремонти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2380859">
            <a:off x="-1313287" y="7502544"/>
            <a:ext cx="2842082" cy="7461317"/>
            <a:chOff x="0" y="0"/>
            <a:chExt cx="660400" cy="173374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0400" cy="1733748"/>
            </a:xfrm>
            <a:custGeom>
              <a:avLst/>
              <a:gdLst/>
              <a:ahLst/>
              <a:cxnLst/>
              <a:rect r="r" b="b" t="t" l="l"/>
              <a:pathLst>
                <a:path h="1733748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8959"/>
                  </a:cubicBezTo>
                  <a:lnTo>
                    <a:pt x="660400" y="1733748"/>
                  </a:lnTo>
                  <a:lnTo>
                    <a:pt x="0" y="1733748"/>
                  </a:lnTo>
                  <a:lnTo>
                    <a:pt x="0" y="349987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>
                <a:alpha val="43922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98425"/>
              <a:ext cx="660400" cy="163532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2377137">
            <a:off x="-916789" y="4206328"/>
            <a:ext cx="1338510" cy="7384047"/>
            <a:chOff x="0" y="0"/>
            <a:chExt cx="660400" cy="364317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0400" cy="3643174"/>
            </a:xfrm>
            <a:custGeom>
              <a:avLst/>
              <a:gdLst/>
              <a:ahLst/>
              <a:cxnLst/>
              <a:rect r="r" b="b" t="t" l="l"/>
              <a:pathLst>
                <a:path h="3643174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91373"/>
                  </a:cubicBezTo>
                  <a:lnTo>
                    <a:pt x="660400" y="3643174"/>
                  </a:lnTo>
                  <a:lnTo>
                    <a:pt x="0" y="3643174"/>
                  </a:lnTo>
                  <a:lnTo>
                    <a:pt x="0" y="393786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98425"/>
              <a:ext cx="660400" cy="35447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2377137">
            <a:off x="3012298" y="9449050"/>
            <a:ext cx="411277" cy="2198755"/>
            <a:chOff x="0" y="0"/>
            <a:chExt cx="660400" cy="353060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60400" cy="3530605"/>
            </a:xfrm>
            <a:custGeom>
              <a:avLst/>
              <a:gdLst/>
              <a:ahLst/>
              <a:cxnLst/>
              <a:rect r="r" b="b" t="t" l="l"/>
              <a:pathLst>
                <a:path h="3530605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88872"/>
                  </a:cubicBezTo>
                  <a:lnTo>
                    <a:pt x="660400" y="3530605"/>
                  </a:lnTo>
                  <a:lnTo>
                    <a:pt x="0" y="3530605"/>
                  </a:lnTo>
                  <a:lnTo>
                    <a:pt x="0" y="391204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98425"/>
              <a:ext cx="660400" cy="343218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8416988" y="1662669"/>
            <a:ext cx="1290759" cy="1290759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5241"/>
            </a:solidFill>
            <a:ln cap="sq">
              <a:noFill/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 marL="0" indent="0" lvl="0">
                <a:lnSpc>
                  <a:spcPts val="496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8494265" y="3684336"/>
            <a:ext cx="1290759" cy="1290759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5241"/>
            </a:solidFill>
            <a:ln cap="sq">
              <a:noFill/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 marL="0" indent="0" lvl="0">
                <a:lnSpc>
                  <a:spcPts val="496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7" id="17"/>
          <p:cNvSpPr/>
          <p:nvPr/>
        </p:nvSpPr>
        <p:spPr>
          <a:xfrm flipH="false" flipV="false" rot="0">
            <a:off x="8640880" y="1957064"/>
            <a:ext cx="842974" cy="701968"/>
          </a:xfrm>
          <a:custGeom>
            <a:avLst/>
            <a:gdLst/>
            <a:ahLst/>
            <a:cxnLst/>
            <a:rect r="r" b="b" t="t" l="l"/>
            <a:pathLst>
              <a:path h="701968" w="842974">
                <a:moveTo>
                  <a:pt x="0" y="0"/>
                </a:moveTo>
                <a:lnTo>
                  <a:pt x="842975" y="0"/>
                </a:lnTo>
                <a:lnTo>
                  <a:pt x="842975" y="701968"/>
                </a:lnTo>
                <a:lnTo>
                  <a:pt x="0" y="70196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18" id="18"/>
          <p:cNvSpPr/>
          <p:nvPr/>
        </p:nvSpPr>
        <p:spPr>
          <a:xfrm flipV="true">
            <a:off x="-2023730" y="7040723"/>
            <a:ext cx="3495899" cy="4260352"/>
          </a:xfrm>
          <a:prstGeom prst="line">
            <a:avLst/>
          </a:prstGeom>
          <a:ln cap="rnd" w="85725">
            <a:solidFill>
              <a:srgbClr val="E0B15E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9" id="19"/>
          <p:cNvGrpSpPr/>
          <p:nvPr/>
        </p:nvGrpSpPr>
        <p:grpSpPr>
          <a:xfrm rot="0">
            <a:off x="2848667" y="1464833"/>
            <a:ext cx="5491043" cy="7357334"/>
            <a:chOff x="0" y="0"/>
            <a:chExt cx="7108850" cy="95250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108851" cy="9525000"/>
            </a:xfrm>
            <a:custGeom>
              <a:avLst/>
              <a:gdLst/>
              <a:ahLst/>
              <a:cxnLst/>
              <a:rect r="r" b="b" t="t" l="l"/>
              <a:pathLst>
                <a:path h="9525000" w="7108851">
                  <a:moveTo>
                    <a:pt x="0" y="9042400"/>
                  </a:moveTo>
                  <a:lnTo>
                    <a:pt x="0" y="482600"/>
                  </a:lnTo>
                  <a:cubicBezTo>
                    <a:pt x="0" y="215900"/>
                    <a:pt x="241701" y="0"/>
                    <a:pt x="540273" y="0"/>
                  </a:cubicBezTo>
                  <a:lnTo>
                    <a:pt x="6568577" y="0"/>
                  </a:lnTo>
                  <a:cubicBezTo>
                    <a:pt x="6867149" y="0"/>
                    <a:pt x="7108851" y="217170"/>
                    <a:pt x="7108851" y="482600"/>
                  </a:cubicBezTo>
                  <a:lnTo>
                    <a:pt x="7108851" y="9042400"/>
                  </a:lnTo>
                  <a:cubicBezTo>
                    <a:pt x="7108851" y="9309100"/>
                    <a:pt x="6867149" y="9525000"/>
                    <a:pt x="6568577" y="9525000"/>
                  </a:cubicBezTo>
                  <a:lnTo>
                    <a:pt x="540273" y="9525000"/>
                  </a:lnTo>
                  <a:cubicBezTo>
                    <a:pt x="243123" y="9525000"/>
                    <a:pt x="0" y="9309100"/>
                    <a:pt x="0" y="9042400"/>
                  </a:cubicBezTo>
                  <a:close/>
                </a:path>
              </a:pathLst>
            </a:custGeom>
            <a:blipFill>
              <a:blip r:embed="rId4"/>
              <a:stretch>
                <a:fillRect l="-39325" t="0" r="-39325" b="0"/>
              </a:stretch>
            </a:blipFill>
          </p:spPr>
        </p:sp>
      </p:grpSp>
      <p:sp>
        <p:nvSpPr>
          <p:cNvPr name="TextBox 21" id="21"/>
          <p:cNvSpPr txBox="true"/>
          <p:nvPr/>
        </p:nvSpPr>
        <p:spPr>
          <a:xfrm rot="0">
            <a:off x="9785024" y="1849317"/>
            <a:ext cx="7705680" cy="4587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56"/>
              </a:lnSpc>
            </a:pPr>
            <a:r>
              <a:rPr lang="en-US" sz="2754">
                <a:solidFill>
                  <a:srgbClr val="EF5241"/>
                </a:solidFill>
                <a:latin typeface="DM Sans Bold"/>
              </a:rPr>
              <a:t>Спортивно-масові заходи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9845626" y="3636711"/>
            <a:ext cx="7705680" cy="4587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56"/>
              </a:lnSpc>
            </a:pPr>
            <a:r>
              <a:rPr lang="en-US" sz="2754">
                <a:solidFill>
                  <a:srgbClr val="EF5241"/>
                </a:solidFill>
                <a:latin typeface="DM Sans Bold"/>
              </a:rPr>
              <a:t>Багатодітні сім’ї </a:t>
            </a:r>
          </a:p>
        </p:txBody>
      </p:sp>
      <p:grpSp>
        <p:nvGrpSpPr>
          <p:cNvPr name="Group 23" id="23"/>
          <p:cNvGrpSpPr/>
          <p:nvPr/>
        </p:nvGrpSpPr>
        <p:grpSpPr>
          <a:xfrm rot="0">
            <a:off x="7372687" y="394485"/>
            <a:ext cx="8513217" cy="1268429"/>
            <a:chOff x="0" y="0"/>
            <a:chExt cx="2242164" cy="334072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2242164" cy="334072"/>
            </a:xfrm>
            <a:custGeom>
              <a:avLst/>
              <a:gdLst/>
              <a:ahLst/>
              <a:cxnLst/>
              <a:rect r="r" b="b" t="t" l="l"/>
              <a:pathLst>
                <a:path h="334072" w="2242164">
                  <a:moveTo>
                    <a:pt x="30920" y="0"/>
                  </a:moveTo>
                  <a:lnTo>
                    <a:pt x="2211244" y="0"/>
                  </a:lnTo>
                  <a:cubicBezTo>
                    <a:pt x="2228321" y="0"/>
                    <a:pt x="2242164" y="13843"/>
                    <a:pt x="2242164" y="30920"/>
                  </a:cubicBezTo>
                  <a:lnTo>
                    <a:pt x="2242164" y="303152"/>
                  </a:lnTo>
                  <a:cubicBezTo>
                    <a:pt x="2242164" y="320229"/>
                    <a:pt x="2228321" y="334072"/>
                    <a:pt x="2211244" y="334072"/>
                  </a:cubicBezTo>
                  <a:lnTo>
                    <a:pt x="30920" y="334072"/>
                  </a:lnTo>
                  <a:cubicBezTo>
                    <a:pt x="13843" y="334072"/>
                    <a:pt x="0" y="320229"/>
                    <a:pt x="0" y="303152"/>
                  </a:cubicBezTo>
                  <a:lnTo>
                    <a:pt x="0" y="30920"/>
                  </a:lnTo>
                  <a:cubicBezTo>
                    <a:pt x="0" y="13843"/>
                    <a:pt x="13843" y="0"/>
                    <a:pt x="30920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0" y="0"/>
              <a:ext cx="2242164" cy="3340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5935"/>
                </a:lnSpc>
                <a:spcBef>
                  <a:spcPct val="0"/>
                </a:spcBef>
              </a:pPr>
              <a:r>
                <a:rPr lang="en-US" sz="4946">
                  <a:solidFill>
                    <a:srgbClr val="2B1511"/>
                  </a:solidFill>
                  <a:latin typeface="Canva Sans Bold"/>
                </a:rPr>
                <a:t>Молодь і спорт</a:t>
              </a:r>
            </a:p>
          </p:txBody>
        </p:sp>
      </p:grpSp>
      <p:sp>
        <p:nvSpPr>
          <p:cNvPr name="TextBox 26" id="26"/>
          <p:cNvSpPr txBox="true"/>
          <p:nvPr/>
        </p:nvSpPr>
        <p:spPr>
          <a:xfrm rot="0">
            <a:off x="9845626" y="2344014"/>
            <a:ext cx="7061203" cy="12081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65"/>
              </a:lnSpc>
            </a:pPr>
            <a:r>
              <a:rPr lang="en-US" sz="2148">
                <a:solidFill>
                  <a:srgbClr val="000000"/>
                </a:solidFill>
                <a:latin typeface="DM Sans"/>
              </a:rPr>
              <a:t>Протягом року відділом молоді і спорту спільно з громадськими організаціями було проведено 9 заходів.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9845626" y="4130819"/>
            <a:ext cx="7242872" cy="7985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65"/>
              </a:lnSpc>
            </a:pPr>
            <a:r>
              <a:rPr lang="en-US" sz="2148">
                <a:solidFill>
                  <a:srgbClr val="000000"/>
                </a:solidFill>
                <a:latin typeface="DM Sans"/>
              </a:rPr>
              <a:t>Наразі на обліку в Канівській громаді перебуває 195 багатодітних родин, в яких виховується 664 дитини.</a:t>
            </a:r>
          </a:p>
        </p:txBody>
      </p:sp>
      <p:grpSp>
        <p:nvGrpSpPr>
          <p:cNvPr name="Group 28" id="28"/>
          <p:cNvGrpSpPr/>
          <p:nvPr/>
        </p:nvGrpSpPr>
        <p:grpSpPr>
          <a:xfrm rot="-8419140">
            <a:off x="16781988" y="-3913825"/>
            <a:ext cx="2842082" cy="7253346"/>
            <a:chOff x="0" y="0"/>
            <a:chExt cx="660400" cy="1685423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660400" cy="1685423"/>
            </a:xfrm>
            <a:custGeom>
              <a:avLst/>
              <a:gdLst/>
              <a:ahLst/>
              <a:cxnLst/>
              <a:rect r="r" b="b" t="t" l="l"/>
              <a:pathLst>
                <a:path h="1685423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7885"/>
                  </a:cubicBezTo>
                  <a:lnTo>
                    <a:pt x="660400" y="1685423"/>
                  </a:lnTo>
                  <a:lnTo>
                    <a:pt x="0" y="1685423"/>
                  </a:lnTo>
                  <a:lnTo>
                    <a:pt x="0" y="348878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>
                <a:alpha val="43922"/>
              </a:srgbClr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98425"/>
              <a:ext cx="660400" cy="15869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8422862">
            <a:off x="18554197" y="565355"/>
            <a:ext cx="1338510" cy="5875601"/>
            <a:chOff x="0" y="0"/>
            <a:chExt cx="660400" cy="289893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660400" cy="2898930"/>
            </a:xfrm>
            <a:custGeom>
              <a:avLst/>
              <a:gdLst/>
              <a:ahLst/>
              <a:cxnLst/>
              <a:rect r="r" b="b" t="t" l="l"/>
              <a:pathLst>
                <a:path h="2898930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74841"/>
                  </a:cubicBezTo>
                  <a:lnTo>
                    <a:pt x="660400" y="2898930"/>
                  </a:lnTo>
                  <a:lnTo>
                    <a:pt x="0" y="2898930"/>
                  </a:lnTo>
                  <a:lnTo>
                    <a:pt x="0" y="376714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98425"/>
              <a:ext cx="660400" cy="28005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34" id="34"/>
          <p:cNvGrpSpPr/>
          <p:nvPr/>
        </p:nvGrpSpPr>
        <p:grpSpPr>
          <a:xfrm rot="-8422862">
            <a:off x="14997526" y="-558072"/>
            <a:ext cx="411277" cy="1644511"/>
            <a:chOff x="0" y="0"/>
            <a:chExt cx="660400" cy="2640639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660400" cy="2640639"/>
            </a:xfrm>
            <a:custGeom>
              <a:avLst/>
              <a:gdLst/>
              <a:ahLst/>
              <a:cxnLst/>
              <a:rect r="r" b="b" t="t" l="l"/>
              <a:pathLst>
                <a:path h="264063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69104"/>
                  </a:cubicBezTo>
                  <a:lnTo>
                    <a:pt x="660400" y="2640639"/>
                  </a:lnTo>
                  <a:lnTo>
                    <a:pt x="0" y="2640639"/>
                  </a:lnTo>
                  <a:lnTo>
                    <a:pt x="0" y="370789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0" y="98425"/>
              <a:ext cx="660400" cy="25422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sp>
        <p:nvSpPr>
          <p:cNvPr name="AutoShape 37" id="37"/>
          <p:cNvSpPr/>
          <p:nvPr/>
        </p:nvSpPr>
        <p:spPr>
          <a:xfrm flipH="true">
            <a:off x="17077631" y="-274996"/>
            <a:ext cx="3190486" cy="3827111"/>
          </a:xfrm>
          <a:prstGeom prst="line">
            <a:avLst/>
          </a:prstGeom>
          <a:ln cap="rnd" w="85725">
            <a:solidFill>
              <a:srgbClr val="E0B15E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8" id="38"/>
          <p:cNvSpPr/>
          <p:nvPr/>
        </p:nvSpPr>
        <p:spPr>
          <a:xfrm flipH="false" flipV="false" rot="0">
            <a:off x="8722513" y="3922022"/>
            <a:ext cx="842974" cy="815386"/>
          </a:xfrm>
          <a:custGeom>
            <a:avLst/>
            <a:gdLst/>
            <a:ahLst/>
            <a:cxnLst/>
            <a:rect r="r" b="b" t="t" l="l"/>
            <a:pathLst>
              <a:path h="815386" w="842974">
                <a:moveTo>
                  <a:pt x="0" y="0"/>
                </a:moveTo>
                <a:lnTo>
                  <a:pt x="842974" y="0"/>
                </a:lnTo>
                <a:lnTo>
                  <a:pt x="842974" y="815386"/>
                </a:lnTo>
                <a:lnTo>
                  <a:pt x="0" y="81538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9" id="39"/>
          <p:cNvGrpSpPr/>
          <p:nvPr/>
        </p:nvGrpSpPr>
        <p:grpSpPr>
          <a:xfrm rot="0">
            <a:off x="8498621" y="5782598"/>
            <a:ext cx="1290759" cy="1290759"/>
            <a:chOff x="0" y="0"/>
            <a:chExt cx="812800" cy="812800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5241"/>
            </a:solidFill>
            <a:ln cap="sq">
              <a:noFill/>
              <a:prstDash val="solid"/>
              <a:miter/>
            </a:ln>
          </p:spPr>
        </p:sp>
        <p:sp>
          <p:nvSpPr>
            <p:cNvPr name="TextBox 41" id="41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 marL="0" indent="0" lvl="0">
                <a:lnSpc>
                  <a:spcPts val="496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42" id="42"/>
          <p:cNvSpPr/>
          <p:nvPr/>
        </p:nvSpPr>
        <p:spPr>
          <a:xfrm flipH="false" flipV="false" rot="0">
            <a:off x="8722513" y="6121501"/>
            <a:ext cx="842974" cy="701968"/>
          </a:xfrm>
          <a:custGeom>
            <a:avLst/>
            <a:gdLst/>
            <a:ahLst/>
            <a:cxnLst/>
            <a:rect r="r" b="b" t="t" l="l"/>
            <a:pathLst>
              <a:path h="701968" w="842974">
                <a:moveTo>
                  <a:pt x="0" y="0"/>
                </a:moveTo>
                <a:lnTo>
                  <a:pt x="842974" y="0"/>
                </a:lnTo>
                <a:lnTo>
                  <a:pt x="842974" y="701968"/>
                </a:lnTo>
                <a:lnTo>
                  <a:pt x="0" y="70196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3" id="43"/>
          <p:cNvSpPr txBox="true"/>
          <p:nvPr/>
        </p:nvSpPr>
        <p:spPr>
          <a:xfrm rot="0">
            <a:off x="9931639" y="5529420"/>
            <a:ext cx="7705680" cy="4587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56"/>
              </a:lnSpc>
            </a:pPr>
            <a:r>
              <a:rPr lang="en-US" sz="2754">
                <a:solidFill>
                  <a:srgbClr val="EF5241"/>
                </a:solidFill>
                <a:latin typeface="DM Sans Bold"/>
              </a:rPr>
              <a:t>Оздоровлення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9931639" y="6054826"/>
            <a:ext cx="7242872" cy="12081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65"/>
              </a:lnSpc>
            </a:pPr>
            <a:r>
              <a:rPr lang="en-US" sz="2148">
                <a:solidFill>
                  <a:srgbClr val="000000"/>
                </a:solidFill>
                <a:latin typeface="DM Sans"/>
              </a:rPr>
              <a:t>Завдяки БО “БФ “МХП-Громаді” було направлено на оздоровлення 327 дітей. В пришкільних таборах відпочило 278 дітей.</a:t>
            </a:r>
          </a:p>
        </p:txBody>
      </p:sp>
      <p:grpSp>
        <p:nvGrpSpPr>
          <p:cNvPr name="Group 45" id="45"/>
          <p:cNvGrpSpPr/>
          <p:nvPr/>
        </p:nvGrpSpPr>
        <p:grpSpPr>
          <a:xfrm rot="0">
            <a:off x="8498621" y="7531408"/>
            <a:ext cx="1290759" cy="1290759"/>
            <a:chOff x="0" y="0"/>
            <a:chExt cx="812800" cy="812800"/>
          </a:xfrm>
        </p:grpSpPr>
        <p:sp>
          <p:nvSpPr>
            <p:cNvPr name="Freeform 46" id="4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5241"/>
            </a:solidFill>
            <a:ln cap="sq">
              <a:noFill/>
              <a:prstDash val="solid"/>
              <a:miter/>
            </a:ln>
          </p:spPr>
        </p:sp>
        <p:sp>
          <p:nvSpPr>
            <p:cNvPr name="TextBox 47" id="47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 marL="0" indent="0" lvl="0">
                <a:lnSpc>
                  <a:spcPts val="496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48" id="48"/>
          <p:cNvSpPr/>
          <p:nvPr/>
        </p:nvSpPr>
        <p:spPr>
          <a:xfrm flipH="false" flipV="false" rot="0">
            <a:off x="8722513" y="7769095"/>
            <a:ext cx="842974" cy="815386"/>
          </a:xfrm>
          <a:custGeom>
            <a:avLst/>
            <a:gdLst/>
            <a:ahLst/>
            <a:cxnLst/>
            <a:rect r="r" b="b" t="t" l="l"/>
            <a:pathLst>
              <a:path h="815386" w="842974">
                <a:moveTo>
                  <a:pt x="0" y="0"/>
                </a:moveTo>
                <a:lnTo>
                  <a:pt x="842974" y="0"/>
                </a:lnTo>
                <a:lnTo>
                  <a:pt x="842974" y="815386"/>
                </a:lnTo>
                <a:lnTo>
                  <a:pt x="0" y="81538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9" id="49"/>
          <p:cNvSpPr txBox="true"/>
          <p:nvPr/>
        </p:nvSpPr>
        <p:spPr>
          <a:xfrm rot="0">
            <a:off x="9845626" y="7407068"/>
            <a:ext cx="7705680" cy="4587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56"/>
              </a:lnSpc>
            </a:pPr>
            <a:r>
              <a:rPr lang="en-US" sz="2754">
                <a:solidFill>
                  <a:srgbClr val="EF5241"/>
                </a:solidFill>
                <a:latin typeface="DM Sans Bold"/>
              </a:rPr>
              <a:t>Молодіжна політика</a:t>
            </a:r>
          </a:p>
        </p:txBody>
      </p:sp>
      <p:sp>
        <p:nvSpPr>
          <p:cNvPr name="TextBox 50" id="50"/>
          <p:cNvSpPr txBox="true"/>
          <p:nvPr/>
        </p:nvSpPr>
        <p:spPr>
          <a:xfrm rot="0">
            <a:off x="9931639" y="7903898"/>
            <a:ext cx="7242872" cy="7985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65"/>
              </a:lnSpc>
            </a:pPr>
            <a:r>
              <a:rPr lang="en-US" sz="2148">
                <a:solidFill>
                  <a:srgbClr val="000000"/>
                </a:solidFill>
                <a:latin typeface="DM Sans"/>
              </a:rPr>
              <a:t>В молодіжному центрі “ЙоЙ” силами Молодіжної ради постійно проводяться різноманітні заходи.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41217" y="4385519"/>
            <a:ext cx="3336608" cy="4270060"/>
            <a:chOff x="0" y="0"/>
            <a:chExt cx="3778222" cy="483522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778231" cy="4835306"/>
            </a:xfrm>
            <a:custGeom>
              <a:avLst/>
              <a:gdLst/>
              <a:ahLst/>
              <a:cxnLst/>
              <a:rect r="r" b="b" t="t" l="l"/>
              <a:pathLst>
                <a:path h="4835306" w="3778231">
                  <a:moveTo>
                    <a:pt x="3778231" y="4282721"/>
                  </a:moveTo>
                  <a:cubicBezTo>
                    <a:pt x="3778231" y="4605028"/>
                    <a:pt x="3698817" y="4835306"/>
                    <a:pt x="3603560" y="4835306"/>
                  </a:cubicBezTo>
                  <a:cubicBezTo>
                    <a:pt x="174577" y="4835306"/>
                    <a:pt x="174577" y="4835306"/>
                    <a:pt x="174577" y="4835306"/>
                  </a:cubicBezTo>
                  <a:cubicBezTo>
                    <a:pt x="79411" y="4835134"/>
                    <a:pt x="0" y="4605028"/>
                    <a:pt x="0" y="4282721"/>
                  </a:cubicBezTo>
                  <a:cubicBezTo>
                    <a:pt x="0" y="506445"/>
                    <a:pt x="0" y="506445"/>
                    <a:pt x="0" y="506445"/>
                  </a:cubicBezTo>
                  <a:cubicBezTo>
                    <a:pt x="0" y="230370"/>
                    <a:pt x="79411" y="0"/>
                    <a:pt x="174668" y="0"/>
                  </a:cubicBezTo>
                  <a:cubicBezTo>
                    <a:pt x="3603560" y="0"/>
                    <a:pt x="3603560" y="0"/>
                    <a:pt x="3603560" y="0"/>
                  </a:cubicBezTo>
                  <a:cubicBezTo>
                    <a:pt x="3698817" y="0"/>
                    <a:pt x="3778231" y="230370"/>
                    <a:pt x="3778231" y="506445"/>
                  </a:cubicBezTo>
                  <a:lnTo>
                    <a:pt x="3778231" y="4282721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541217" y="4385519"/>
            <a:ext cx="3336608" cy="860423"/>
            <a:chOff x="0" y="0"/>
            <a:chExt cx="3778222" cy="97430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778231" cy="974344"/>
            </a:xfrm>
            <a:custGeom>
              <a:avLst/>
              <a:gdLst/>
              <a:ahLst/>
              <a:cxnLst/>
              <a:rect r="r" b="b" t="t" l="l"/>
              <a:pathLst>
                <a:path h="974344" w="3778231">
                  <a:moveTo>
                    <a:pt x="3778231" y="974344"/>
                  </a:moveTo>
                  <a:cubicBezTo>
                    <a:pt x="3778231" y="243586"/>
                    <a:pt x="3778231" y="243586"/>
                    <a:pt x="3778231" y="243586"/>
                  </a:cubicBezTo>
                  <a:cubicBezTo>
                    <a:pt x="3778231" y="110744"/>
                    <a:pt x="3698817" y="0"/>
                    <a:pt x="3603560" y="0"/>
                  </a:cubicBezTo>
                  <a:cubicBezTo>
                    <a:pt x="174668" y="0"/>
                    <a:pt x="174668" y="0"/>
                    <a:pt x="174668" y="0"/>
                  </a:cubicBezTo>
                  <a:cubicBezTo>
                    <a:pt x="79411" y="0"/>
                    <a:pt x="0" y="110744"/>
                    <a:pt x="0" y="243586"/>
                  </a:cubicBezTo>
                  <a:cubicBezTo>
                    <a:pt x="0" y="974344"/>
                    <a:pt x="0" y="974344"/>
                    <a:pt x="0" y="974344"/>
                  </a:cubicBezTo>
                  <a:lnTo>
                    <a:pt x="3778231" y="974344"/>
                  </a:lnTo>
                  <a:close/>
                </a:path>
              </a:pathLst>
            </a:custGeom>
            <a:solidFill>
              <a:srgbClr val="EF5241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5201900" y="0"/>
            <a:ext cx="3086100" cy="10287000"/>
            <a:chOff x="0" y="0"/>
            <a:chExt cx="812800" cy="2709333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2709333"/>
            </a:xfrm>
            <a:custGeom>
              <a:avLst/>
              <a:gdLst/>
              <a:ahLst/>
              <a:cxnLst/>
              <a:rect r="r" b="b" t="t" l="l"/>
              <a:pathLst>
                <a:path h="2709333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5241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28575"/>
              <a:ext cx="812800" cy="273790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1606987" y="419758"/>
            <a:ext cx="6175359" cy="9263038"/>
            <a:chOff x="0" y="0"/>
            <a:chExt cx="6350000" cy="95250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6350000" cy="9525000"/>
            </a:xfrm>
            <a:custGeom>
              <a:avLst/>
              <a:gdLst/>
              <a:ahLst/>
              <a:cxnLst/>
              <a:rect r="r" b="b" t="t" l="l"/>
              <a:pathLst>
                <a:path h="9525000" w="6350000">
                  <a:moveTo>
                    <a:pt x="0" y="9042400"/>
                  </a:moveTo>
                  <a:lnTo>
                    <a:pt x="0" y="482600"/>
                  </a:lnTo>
                  <a:cubicBezTo>
                    <a:pt x="0" y="215900"/>
                    <a:pt x="215900" y="0"/>
                    <a:pt x="482600" y="0"/>
                  </a:cubicBezTo>
                  <a:lnTo>
                    <a:pt x="5867400" y="0"/>
                  </a:lnTo>
                  <a:cubicBezTo>
                    <a:pt x="6134100" y="0"/>
                    <a:pt x="6350000" y="217170"/>
                    <a:pt x="6350000" y="482600"/>
                  </a:cubicBezTo>
                  <a:lnTo>
                    <a:pt x="6350000" y="9042400"/>
                  </a:lnTo>
                  <a:cubicBezTo>
                    <a:pt x="6350000" y="9309100"/>
                    <a:pt x="6134100" y="9525000"/>
                    <a:pt x="5867400" y="9525000"/>
                  </a:cubicBezTo>
                  <a:lnTo>
                    <a:pt x="482600" y="9525000"/>
                  </a:lnTo>
                  <a:cubicBezTo>
                    <a:pt x="217170" y="9525000"/>
                    <a:pt x="0" y="9309100"/>
                    <a:pt x="0" y="9042400"/>
                  </a:cubicBezTo>
                  <a:close/>
                </a:path>
              </a:pathLst>
            </a:custGeom>
            <a:blipFill>
              <a:blip r:embed="rId2"/>
              <a:stretch>
                <a:fillRect l="-6250" t="0" r="-6250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456073" y="4385519"/>
            <a:ext cx="3336608" cy="4270060"/>
            <a:chOff x="0" y="0"/>
            <a:chExt cx="3778222" cy="483522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3778231" cy="4835306"/>
            </a:xfrm>
            <a:custGeom>
              <a:avLst/>
              <a:gdLst/>
              <a:ahLst/>
              <a:cxnLst/>
              <a:rect r="r" b="b" t="t" l="l"/>
              <a:pathLst>
                <a:path h="4835306" w="3778231">
                  <a:moveTo>
                    <a:pt x="3778231" y="4282721"/>
                  </a:moveTo>
                  <a:cubicBezTo>
                    <a:pt x="3778231" y="4605028"/>
                    <a:pt x="3698817" y="4835306"/>
                    <a:pt x="3603560" y="4835306"/>
                  </a:cubicBezTo>
                  <a:cubicBezTo>
                    <a:pt x="174577" y="4835306"/>
                    <a:pt x="174577" y="4835306"/>
                    <a:pt x="174577" y="4835306"/>
                  </a:cubicBezTo>
                  <a:cubicBezTo>
                    <a:pt x="79411" y="4835134"/>
                    <a:pt x="0" y="4605028"/>
                    <a:pt x="0" y="4282721"/>
                  </a:cubicBezTo>
                  <a:cubicBezTo>
                    <a:pt x="0" y="506445"/>
                    <a:pt x="0" y="506445"/>
                    <a:pt x="0" y="506445"/>
                  </a:cubicBezTo>
                  <a:cubicBezTo>
                    <a:pt x="0" y="230370"/>
                    <a:pt x="79411" y="0"/>
                    <a:pt x="174668" y="0"/>
                  </a:cubicBezTo>
                  <a:cubicBezTo>
                    <a:pt x="3603560" y="0"/>
                    <a:pt x="3603560" y="0"/>
                    <a:pt x="3603560" y="0"/>
                  </a:cubicBezTo>
                  <a:cubicBezTo>
                    <a:pt x="3698817" y="0"/>
                    <a:pt x="3778231" y="230370"/>
                    <a:pt x="3778231" y="506445"/>
                  </a:cubicBezTo>
                  <a:lnTo>
                    <a:pt x="3778231" y="4282721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5457671" y="4175969"/>
            <a:ext cx="3336608" cy="1069973"/>
            <a:chOff x="0" y="0"/>
            <a:chExt cx="3778222" cy="1211589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3778231" cy="1211629"/>
            </a:xfrm>
            <a:custGeom>
              <a:avLst/>
              <a:gdLst/>
              <a:ahLst/>
              <a:cxnLst/>
              <a:rect r="r" b="b" t="t" l="l"/>
              <a:pathLst>
                <a:path h="1211629" w="3778231">
                  <a:moveTo>
                    <a:pt x="3778231" y="1211629"/>
                  </a:moveTo>
                  <a:cubicBezTo>
                    <a:pt x="3778231" y="302910"/>
                    <a:pt x="3778231" y="302910"/>
                    <a:pt x="3778231" y="302910"/>
                  </a:cubicBezTo>
                  <a:cubicBezTo>
                    <a:pt x="3778231" y="137715"/>
                    <a:pt x="3698817" y="0"/>
                    <a:pt x="3603560" y="0"/>
                  </a:cubicBezTo>
                  <a:cubicBezTo>
                    <a:pt x="174668" y="0"/>
                    <a:pt x="174668" y="0"/>
                    <a:pt x="174668" y="0"/>
                  </a:cubicBezTo>
                  <a:cubicBezTo>
                    <a:pt x="79411" y="0"/>
                    <a:pt x="0" y="137715"/>
                    <a:pt x="0" y="302910"/>
                  </a:cubicBezTo>
                  <a:cubicBezTo>
                    <a:pt x="0" y="1211629"/>
                    <a:pt x="0" y="1211629"/>
                    <a:pt x="0" y="1211629"/>
                  </a:cubicBezTo>
                  <a:lnTo>
                    <a:pt x="3778231" y="1211629"/>
                  </a:lnTo>
                  <a:close/>
                </a:path>
              </a:pathLst>
            </a:custGeom>
            <a:solidFill>
              <a:srgbClr val="EF5241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9186266" y="4385519"/>
            <a:ext cx="3336608" cy="4270060"/>
            <a:chOff x="0" y="0"/>
            <a:chExt cx="3778222" cy="4835221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3778231" cy="4835306"/>
            </a:xfrm>
            <a:custGeom>
              <a:avLst/>
              <a:gdLst/>
              <a:ahLst/>
              <a:cxnLst/>
              <a:rect r="r" b="b" t="t" l="l"/>
              <a:pathLst>
                <a:path h="4835306" w="3778231">
                  <a:moveTo>
                    <a:pt x="3778231" y="4282721"/>
                  </a:moveTo>
                  <a:cubicBezTo>
                    <a:pt x="3778231" y="4605028"/>
                    <a:pt x="3698817" y="4835306"/>
                    <a:pt x="3603560" y="4835306"/>
                  </a:cubicBezTo>
                  <a:cubicBezTo>
                    <a:pt x="174577" y="4835306"/>
                    <a:pt x="174577" y="4835306"/>
                    <a:pt x="174577" y="4835306"/>
                  </a:cubicBezTo>
                  <a:cubicBezTo>
                    <a:pt x="79411" y="4835134"/>
                    <a:pt x="0" y="4605028"/>
                    <a:pt x="0" y="4282721"/>
                  </a:cubicBezTo>
                  <a:cubicBezTo>
                    <a:pt x="0" y="506445"/>
                    <a:pt x="0" y="506445"/>
                    <a:pt x="0" y="506445"/>
                  </a:cubicBezTo>
                  <a:cubicBezTo>
                    <a:pt x="0" y="230370"/>
                    <a:pt x="79411" y="0"/>
                    <a:pt x="174668" y="0"/>
                  </a:cubicBezTo>
                  <a:cubicBezTo>
                    <a:pt x="3603560" y="0"/>
                    <a:pt x="3603560" y="0"/>
                    <a:pt x="3603560" y="0"/>
                  </a:cubicBezTo>
                  <a:cubicBezTo>
                    <a:pt x="3698817" y="0"/>
                    <a:pt x="3778231" y="230370"/>
                    <a:pt x="3778231" y="506445"/>
                  </a:cubicBezTo>
                  <a:lnTo>
                    <a:pt x="3778231" y="4282721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9186266" y="4385519"/>
            <a:ext cx="3336608" cy="860423"/>
            <a:chOff x="0" y="0"/>
            <a:chExt cx="3778222" cy="974304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3778231" cy="974344"/>
            </a:xfrm>
            <a:custGeom>
              <a:avLst/>
              <a:gdLst/>
              <a:ahLst/>
              <a:cxnLst/>
              <a:rect r="r" b="b" t="t" l="l"/>
              <a:pathLst>
                <a:path h="974344" w="3778231">
                  <a:moveTo>
                    <a:pt x="3778231" y="974344"/>
                  </a:moveTo>
                  <a:cubicBezTo>
                    <a:pt x="3778231" y="243586"/>
                    <a:pt x="3778231" y="243586"/>
                    <a:pt x="3778231" y="243586"/>
                  </a:cubicBezTo>
                  <a:cubicBezTo>
                    <a:pt x="3778231" y="110744"/>
                    <a:pt x="3698817" y="0"/>
                    <a:pt x="3603560" y="0"/>
                  </a:cubicBezTo>
                  <a:cubicBezTo>
                    <a:pt x="174668" y="0"/>
                    <a:pt x="174668" y="0"/>
                    <a:pt x="174668" y="0"/>
                  </a:cubicBezTo>
                  <a:cubicBezTo>
                    <a:pt x="79411" y="0"/>
                    <a:pt x="0" y="110744"/>
                    <a:pt x="0" y="243586"/>
                  </a:cubicBezTo>
                  <a:cubicBezTo>
                    <a:pt x="0" y="974344"/>
                    <a:pt x="0" y="974344"/>
                    <a:pt x="0" y="974344"/>
                  </a:cubicBezTo>
                  <a:lnTo>
                    <a:pt x="3778231" y="974344"/>
                  </a:lnTo>
                  <a:close/>
                </a:path>
              </a:pathLst>
            </a:custGeom>
            <a:solidFill>
              <a:srgbClr val="EF5241"/>
            </a:solidFill>
          </p:spPr>
        </p:sp>
      </p:grpSp>
      <p:sp>
        <p:nvSpPr>
          <p:cNvPr name="TextBox 19" id="19"/>
          <p:cNvSpPr txBox="true"/>
          <p:nvPr/>
        </p:nvSpPr>
        <p:spPr>
          <a:xfrm rot="0">
            <a:off x="1540402" y="1028700"/>
            <a:ext cx="11167951" cy="676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379"/>
              </a:lnSpc>
            </a:pPr>
            <a:r>
              <a:rPr lang="en-US" sz="4482">
                <a:solidFill>
                  <a:srgbClr val="000000"/>
                </a:solidFill>
                <a:latin typeface="DM Sans Bold"/>
              </a:rPr>
              <a:t>Культура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459423" y="1820436"/>
            <a:ext cx="7993300" cy="22602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37"/>
              </a:lnSpc>
              <a:spcBef>
                <a:spcPct val="0"/>
              </a:spcBef>
            </a:pPr>
            <a:r>
              <a:rPr lang="en-US" sz="2424">
                <a:solidFill>
                  <a:srgbClr val="000000"/>
                </a:solidFill>
                <a:latin typeface="DM Sans"/>
              </a:rPr>
              <a:t>Мережа закладів культури складається з Будинку культури, 5 сільських будинків культури, 5 сільських клубів, Публічної бібліотеки ім. Т.Г. Шевченка, до якої входять 9 філій, Клуб-музей ветеранів війни і праці, Дитячої школи мистецтв.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965679" y="5471005"/>
            <a:ext cx="2490879" cy="31845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23"/>
              </a:lnSpc>
              <a:spcBef>
                <a:spcPct val="0"/>
              </a:spcBef>
            </a:pPr>
            <a:r>
              <a:rPr lang="en-US" sz="2415">
                <a:solidFill>
                  <a:srgbClr val="000000"/>
                </a:solidFill>
                <a:latin typeface="DM Sans"/>
              </a:rPr>
              <a:t>В Будинку культури з початку року було проведено 100 заходів, які відвідало майже 30 тис. осіб.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889469" y="4567587"/>
            <a:ext cx="2643300" cy="457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69"/>
              </a:lnSpc>
            </a:pPr>
            <a:r>
              <a:rPr lang="en-US" sz="3057">
                <a:solidFill>
                  <a:srgbClr val="FFFAEB"/>
                </a:solidFill>
                <a:latin typeface="DM Sans Bold"/>
              </a:rPr>
              <a:t>100 заходів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5804325" y="4257675"/>
            <a:ext cx="2643300" cy="885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49"/>
              </a:lnSpc>
            </a:pPr>
            <a:r>
              <a:rPr lang="en-US" sz="2957">
                <a:solidFill>
                  <a:srgbClr val="FFFAEB"/>
                </a:solidFill>
                <a:latin typeface="DM Sans Bold"/>
              </a:rPr>
              <a:t>23 благодійні заходи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9534517" y="4567587"/>
            <a:ext cx="2643300" cy="457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69"/>
              </a:lnSpc>
            </a:pPr>
            <a:r>
              <a:rPr lang="en-US" sz="3057">
                <a:solidFill>
                  <a:srgbClr val="FFFAEB"/>
                </a:solidFill>
                <a:latin typeface="DM Sans Bold"/>
              </a:rPr>
              <a:t>180 тис. грн.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9610728" y="5471005"/>
            <a:ext cx="2490879" cy="36417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23"/>
              </a:lnSpc>
              <a:spcBef>
                <a:spcPct val="0"/>
              </a:spcBef>
            </a:pPr>
            <a:r>
              <a:rPr lang="en-US" sz="2415">
                <a:solidFill>
                  <a:srgbClr val="000000"/>
                </a:solidFill>
                <a:latin typeface="DM Sans"/>
              </a:rPr>
              <a:t>За 10 місяців на заходах спільно з волонтерськими організаціями було зібрано більше 180 тис. грн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5956746" y="5471005"/>
            <a:ext cx="2490879" cy="31845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23"/>
              </a:lnSpc>
              <a:spcBef>
                <a:spcPct val="0"/>
              </a:spcBef>
            </a:pPr>
            <a:r>
              <a:rPr lang="en-US" sz="2415">
                <a:solidFill>
                  <a:srgbClr val="000000"/>
                </a:solidFill>
                <a:latin typeface="DM Sans"/>
              </a:rPr>
              <a:t>З них 11 концертів, 1 виставка, 6 майстер-класів, 3 ярмарки, 1 лотерея, 1 фотосесія.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687361" y="-3210146"/>
            <a:ext cx="8477692" cy="8477692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2170699" y="1518272"/>
            <a:ext cx="5391748" cy="1163460"/>
            <a:chOff x="0" y="0"/>
            <a:chExt cx="1420049" cy="30642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420049" cy="306426"/>
            </a:xfrm>
            <a:custGeom>
              <a:avLst/>
              <a:gdLst/>
              <a:ahLst/>
              <a:cxnLst/>
              <a:rect r="r" b="b" t="t" l="l"/>
              <a:pathLst>
                <a:path h="306426" w="1420049">
                  <a:moveTo>
                    <a:pt x="17231" y="0"/>
                  </a:moveTo>
                  <a:lnTo>
                    <a:pt x="1402818" y="0"/>
                  </a:lnTo>
                  <a:cubicBezTo>
                    <a:pt x="1412334" y="0"/>
                    <a:pt x="1420049" y="7714"/>
                    <a:pt x="1420049" y="17231"/>
                  </a:cubicBezTo>
                  <a:lnTo>
                    <a:pt x="1420049" y="289195"/>
                  </a:lnTo>
                  <a:cubicBezTo>
                    <a:pt x="1420049" y="293765"/>
                    <a:pt x="1418233" y="298148"/>
                    <a:pt x="1415002" y="301379"/>
                  </a:cubicBezTo>
                  <a:cubicBezTo>
                    <a:pt x="1411771" y="304610"/>
                    <a:pt x="1407388" y="306426"/>
                    <a:pt x="1402818" y="306426"/>
                  </a:cubicBezTo>
                  <a:lnTo>
                    <a:pt x="17231" y="306426"/>
                  </a:lnTo>
                  <a:cubicBezTo>
                    <a:pt x="7714" y="306426"/>
                    <a:pt x="0" y="298711"/>
                    <a:pt x="0" y="289195"/>
                  </a:cubicBezTo>
                  <a:lnTo>
                    <a:pt x="0" y="17231"/>
                  </a:lnTo>
                  <a:cubicBezTo>
                    <a:pt x="0" y="7714"/>
                    <a:pt x="7714" y="0"/>
                    <a:pt x="17231" y="0"/>
                  </a:cubicBezTo>
                  <a:close/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66675"/>
              <a:ext cx="1420049" cy="373101"/>
            </a:xfrm>
            <a:prstGeom prst="rect">
              <a:avLst/>
            </a:prstGeom>
          </p:spPr>
          <p:txBody>
            <a:bodyPr anchor="ctr" rtlCol="false" tIns="215900" lIns="215900" bIns="215900" rIns="215900"/>
            <a:lstStyle/>
            <a:p>
              <a:pPr algn="ctr" marL="0" indent="0" lvl="0">
                <a:lnSpc>
                  <a:spcPts val="5179"/>
                </a:lnSpc>
                <a:spcBef>
                  <a:spcPct val="0"/>
                </a:spcBef>
              </a:pPr>
              <a:r>
                <a:rPr lang="en-US" sz="3699">
                  <a:solidFill>
                    <a:srgbClr val="2B1511"/>
                  </a:solidFill>
                  <a:latin typeface="Canva Sans Bold"/>
                </a:rPr>
                <a:t>Канівський ЦПМСД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1715057" y="1469177"/>
            <a:ext cx="1438188" cy="1438188"/>
            <a:chOff x="0" y="0"/>
            <a:chExt cx="1734904" cy="173490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734820" cy="1734820"/>
            </a:xfrm>
            <a:custGeom>
              <a:avLst/>
              <a:gdLst/>
              <a:ahLst/>
              <a:cxnLst/>
              <a:rect r="r" b="b" t="t" l="l"/>
              <a:pathLst>
                <a:path h="1734820" w="1734820">
                  <a:moveTo>
                    <a:pt x="0" y="867410"/>
                  </a:moveTo>
                  <a:cubicBezTo>
                    <a:pt x="0" y="388366"/>
                    <a:pt x="388366" y="0"/>
                    <a:pt x="867410" y="0"/>
                  </a:cubicBezTo>
                  <a:cubicBezTo>
                    <a:pt x="1346454" y="0"/>
                    <a:pt x="1734820" y="388366"/>
                    <a:pt x="1734820" y="867410"/>
                  </a:cubicBezTo>
                  <a:cubicBezTo>
                    <a:pt x="1734820" y="1346454"/>
                    <a:pt x="1346454" y="1734820"/>
                    <a:pt x="867410" y="1734820"/>
                  </a:cubicBezTo>
                  <a:cubicBezTo>
                    <a:pt x="388366" y="1734820"/>
                    <a:pt x="0" y="1346581"/>
                    <a:pt x="0" y="867410"/>
                  </a:cubicBezTo>
                  <a:close/>
                </a:path>
              </a:pathLst>
            </a:custGeom>
            <a:solidFill>
              <a:srgbClr val="EF5241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0519559" y="2023386"/>
            <a:ext cx="3830680" cy="658347"/>
            <a:chOff x="0" y="0"/>
            <a:chExt cx="4620996" cy="794172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4620895" cy="794131"/>
            </a:xfrm>
            <a:custGeom>
              <a:avLst/>
              <a:gdLst/>
              <a:ahLst/>
              <a:cxnLst/>
              <a:rect r="r" b="b" t="t" l="l"/>
              <a:pathLst>
                <a:path h="794131" w="4620895">
                  <a:moveTo>
                    <a:pt x="418211" y="794131"/>
                  </a:moveTo>
                  <a:cubicBezTo>
                    <a:pt x="982726" y="417957"/>
                    <a:pt x="1630934" y="229870"/>
                    <a:pt x="2320925" y="229870"/>
                  </a:cubicBezTo>
                  <a:cubicBezTo>
                    <a:pt x="2990088" y="229870"/>
                    <a:pt x="3638169" y="417957"/>
                    <a:pt x="4223639" y="794131"/>
                  </a:cubicBezTo>
                  <a:cubicBezTo>
                    <a:pt x="4620895" y="794131"/>
                    <a:pt x="4620895" y="794131"/>
                    <a:pt x="4620895" y="794131"/>
                  </a:cubicBezTo>
                  <a:cubicBezTo>
                    <a:pt x="4432681" y="647827"/>
                    <a:pt x="4432681" y="647827"/>
                    <a:pt x="4432681" y="647827"/>
                  </a:cubicBezTo>
                  <a:cubicBezTo>
                    <a:pt x="3805555" y="229870"/>
                    <a:pt x="3073654" y="0"/>
                    <a:pt x="2320925" y="0"/>
                  </a:cubicBezTo>
                  <a:cubicBezTo>
                    <a:pt x="1547241" y="0"/>
                    <a:pt x="815467" y="229870"/>
                    <a:pt x="188214" y="647827"/>
                  </a:cubicBezTo>
                  <a:cubicBezTo>
                    <a:pt x="0" y="794131"/>
                    <a:pt x="0" y="794131"/>
                    <a:pt x="0" y="794131"/>
                  </a:cubicBezTo>
                  <a:lnTo>
                    <a:pt x="418211" y="794131"/>
                  </a:lnTo>
                  <a:close/>
                </a:path>
              </a:pathLst>
            </a:custGeom>
            <a:solidFill>
              <a:srgbClr val="EF5241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1715057" y="7379634"/>
            <a:ext cx="1438188" cy="1438188"/>
            <a:chOff x="0" y="0"/>
            <a:chExt cx="1734904" cy="1734904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734820" cy="1734820"/>
            </a:xfrm>
            <a:custGeom>
              <a:avLst/>
              <a:gdLst/>
              <a:ahLst/>
              <a:cxnLst/>
              <a:rect r="r" b="b" t="t" l="l"/>
              <a:pathLst>
                <a:path h="1734820" w="1734820">
                  <a:moveTo>
                    <a:pt x="0" y="867410"/>
                  </a:moveTo>
                  <a:cubicBezTo>
                    <a:pt x="0" y="388366"/>
                    <a:pt x="388366" y="0"/>
                    <a:pt x="867410" y="0"/>
                  </a:cubicBezTo>
                  <a:cubicBezTo>
                    <a:pt x="1346454" y="0"/>
                    <a:pt x="1734820" y="388366"/>
                    <a:pt x="1734820" y="867410"/>
                  </a:cubicBezTo>
                  <a:cubicBezTo>
                    <a:pt x="1734820" y="1346454"/>
                    <a:pt x="1346454" y="1734820"/>
                    <a:pt x="867410" y="1734820"/>
                  </a:cubicBezTo>
                  <a:cubicBezTo>
                    <a:pt x="388366" y="1734820"/>
                    <a:pt x="0" y="1346581"/>
                    <a:pt x="0" y="867410"/>
                  </a:cubicBezTo>
                  <a:close/>
                </a:path>
              </a:pathLst>
            </a:custGeom>
            <a:solidFill>
              <a:srgbClr val="EF5241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0502203" y="7605268"/>
            <a:ext cx="3865093" cy="658347"/>
            <a:chOff x="0" y="0"/>
            <a:chExt cx="4662509" cy="794172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662551" cy="794131"/>
            </a:xfrm>
            <a:custGeom>
              <a:avLst/>
              <a:gdLst/>
              <a:ahLst/>
              <a:cxnLst/>
              <a:rect r="r" b="b" t="t" l="l"/>
              <a:pathLst>
                <a:path h="794131" w="4662551">
                  <a:moveTo>
                    <a:pt x="4265295" y="0"/>
                  </a:moveTo>
                  <a:cubicBezTo>
                    <a:pt x="4244340" y="0"/>
                    <a:pt x="4244340" y="0"/>
                    <a:pt x="4244340" y="0"/>
                  </a:cubicBezTo>
                  <a:cubicBezTo>
                    <a:pt x="3679825" y="355346"/>
                    <a:pt x="3010789" y="564261"/>
                    <a:pt x="2341753" y="564261"/>
                  </a:cubicBezTo>
                  <a:cubicBezTo>
                    <a:pt x="1651762" y="564261"/>
                    <a:pt x="982726" y="355346"/>
                    <a:pt x="418211" y="0"/>
                  </a:cubicBezTo>
                  <a:cubicBezTo>
                    <a:pt x="397256" y="0"/>
                    <a:pt x="397256" y="0"/>
                    <a:pt x="3972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9042" y="146304"/>
                    <a:pt x="209042" y="146304"/>
                    <a:pt x="209042" y="146304"/>
                  </a:cubicBezTo>
                  <a:cubicBezTo>
                    <a:pt x="836295" y="564261"/>
                    <a:pt x="1568069" y="794131"/>
                    <a:pt x="2341753" y="794131"/>
                  </a:cubicBezTo>
                  <a:cubicBezTo>
                    <a:pt x="3094482" y="794131"/>
                    <a:pt x="3826256" y="564261"/>
                    <a:pt x="4453509" y="146304"/>
                  </a:cubicBezTo>
                  <a:cubicBezTo>
                    <a:pt x="4662551" y="0"/>
                    <a:pt x="4662551" y="0"/>
                    <a:pt x="4662551" y="0"/>
                  </a:cubicBezTo>
                  <a:lnTo>
                    <a:pt x="4265295" y="0"/>
                  </a:lnTo>
                  <a:close/>
                </a:path>
              </a:pathLst>
            </a:custGeom>
            <a:solidFill>
              <a:srgbClr val="EF5241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8751300" y="4432934"/>
            <a:ext cx="1438188" cy="1421131"/>
            <a:chOff x="0" y="0"/>
            <a:chExt cx="1734904" cy="1714328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734820" cy="1714246"/>
            </a:xfrm>
            <a:custGeom>
              <a:avLst/>
              <a:gdLst/>
              <a:ahLst/>
              <a:cxnLst/>
              <a:rect r="r" b="b" t="t" l="l"/>
              <a:pathLst>
                <a:path h="1714246" w="1734820">
                  <a:moveTo>
                    <a:pt x="0" y="857123"/>
                  </a:moveTo>
                  <a:cubicBezTo>
                    <a:pt x="0" y="383794"/>
                    <a:pt x="388366" y="0"/>
                    <a:pt x="867410" y="0"/>
                  </a:cubicBezTo>
                  <a:cubicBezTo>
                    <a:pt x="1346454" y="0"/>
                    <a:pt x="1734820" y="383794"/>
                    <a:pt x="1734820" y="857123"/>
                  </a:cubicBezTo>
                  <a:cubicBezTo>
                    <a:pt x="1734820" y="1330452"/>
                    <a:pt x="1346454" y="1714246"/>
                    <a:pt x="867410" y="1714246"/>
                  </a:cubicBezTo>
                  <a:cubicBezTo>
                    <a:pt x="388366" y="1714246"/>
                    <a:pt x="0" y="1330579"/>
                    <a:pt x="0" y="857123"/>
                  </a:cubicBezTo>
                  <a:close/>
                </a:path>
              </a:pathLst>
            </a:custGeom>
            <a:solidFill>
              <a:srgbClr val="A44F30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9323762" y="3220080"/>
            <a:ext cx="658347" cy="3846540"/>
            <a:chOff x="0" y="0"/>
            <a:chExt cx="794172" cy="4640128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794131" cy="4640072"/>
            </a:xfrm>
            <a:custGeom>
              <a:avLst/>
              <a:gdLst/>
              <a:ahLst/>
              <a:cxnLst/>
              <a:rect r="r" b="b" t="t" l="l"/>
              <a:pathLst>
                <a:path h="4640072" w="794131">
                  <a:moveTo>
                    <a:pt x="794131" y="4222115"/>
                  </a:moveTo>
                  <a:cubicBezTo>
                    <a:pt x="417957" y="3657727"/>
                    <a:pt x="229870" y="3009773"/>
                    <a:pt x="229870" y="2320036"/>
                  </a:cubicBezTo>
                  <a:cubicBezTo>
                    <a:pt x="229870" y="1630299"/>
                    <a:pt x="417957" y="982345"/>
                    <a:pt x="794131" y="418084"/>
                  </a:cubicBezTo>
                  <a:cubicBezTo>
                    <a:pt x="794131" y="0"/>
                    <a:pt x="794131" y="0"/>
                    <a:pt x="794131" y="0"/>
                  </a:cubicBezTo>
                  <a:cubicBezTo>
                    <a:pt x="647827" y="188087"/>
                    <a:pt x="647827" y="188087"/>
                    <a:pt x="647827" y="188087"/>
                  </a:cubicBezTo>
                  <a:cubicBezTo>
                    <a:pt x="209042" y="836041"/>
                    <a:pt x="0" y="1567561"/>
                    <a:pt x="0" y="2320036"/>
                  </a:cubicBezTo>
                  <a:cubicBezTo>
                    <a:pt x="0" y="3072511"/>
                    <a:pt x="209042" y="3804031"/>
                    <a:pt x="647827" y="4451985"/>
                  </a:cubicBezTo>
                  <a:cubicBezTo>
                    <a:pt x="794131" y="4640072"/>
                    <a:pt x="794131" y="4640072"/>
                    <a:pt x="794131" y="4640072"/>
                  </a:cubicBezTo>
                  <a:lnTo>
                    <a:pt x="794131" y="4222115"/>
                  </a:lnTo>
                  <a:close/>
                </a:path>
              </a:pathLst>
            </a:custGeom>
            <a:solidFill>
              <a:srgbClr val="A44F30"/>
            </a:solid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14679113" y="4432934"/>
            <a:ext cx="1438188" cy="1421131"/>
            <a:chOff x="0" y="0"/>
            <a:chExt cx="1734904" cy="1714328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734820" cy="1714246"/>
            </a:xfrm>
            <a:custGeom>
              <a:avLst/>
              <a:gdLst/>
              <a:ahLst/>
              <a:cxnLst/>
              <a:rect r="r" b="b" t="t" l="l"/>
              <a:pathLst>
                <a:path h="1714246" w="1734820">
                  <a:moveTo>
                    <a:pt x="0" y="857123"/>
                  </a:moveTo>
                  <a:cubicBezTo>
                    <a:pt x="0" y="383794"/>
                    <a:pt x="388366" y="0"/>
                    <a:pt x="867410" y="0"/>
                  </a:cubicBezTo>
                  <a:cubicBezTo>
                    <a:pt x="1346454" y="0"/>
                    <a:pt x="1734820" y="383794"/>
                    <a:pt x="1734820" y="857123"/>
                  </a:cubicBezTo>
                  <a:cubicBezTo>
                    <a:pt x="1734820" y="1330452"/>
                    <a:pt x="1346454" y="1714246"/>
                    <a:pt x="867410" y="1714246"/>
                  </a:cubicBezTo>
                  <a:cubicBezTo>
                    <a:pt x="388366" y="1714246"/>
                    <a:pt x="0" y="1330579"/>
                    <a:pt x="0" y="857123"/>
                  </a:cubicBezTo>
                  <a:close/>
                </a:path>
              </a:pathLst>
            </a:custGeom>
            <a:solidFill>
              <a:srgbClr val="A44F30"/>
            </a:solidFill>
          </p:spPr>
        </p:sp>
      </p:grpSp>
      <p:grpSp>
        <p:nvGrpSpPr>
          <p:cNvPr name="Group 22" id="22"/>
          <p:cNvGrpSpPr/>
          <p:nvPr/>
        </p:nvGrpSpPr>
        <p:grpSpPr>
          <a:xfrm rot="0">
            <a:off x="14887390" y="3201826"/>
            <a:ext cx="658347" cy="3883348"/>
            <a:chOff x="0" y="0"/>
            <a:chExt cx="794172" cy="4684529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794131" cy="4684522"/>
            </a:xfrm>
            <a:custGeom>
              <a:avLst/>
              <a:gdLst/>
              <a:ahLst/>
              <a:cxnLst/>
              <a:rect r="r" b="b" t="t" l="l"/>
              <a:pathLst>
                <a:path h="4684522" w="794131">
                  <a:moveTo>
                    <a:pt x="146304" y="20916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18211"/>
                    <a:pt x="0" y="418211"/>
                    <a:pt x="0" y="418211"/>
                  </a:cubicBezTo>
                  <a:cubicBezTo>
                    <a:pt x="376174" y="982853"/>
                    <a:pt x="564261" y="1652143"/>
                    <a:pt x="564261" y="2342261"/>
                  </a:cubicBezTo>
                  <a:cubicBezTo>
                    <a:pt x="564261" y="3032379"/>
                    <a:pt x="376174" y="3701669"/>
                    <a:pt x="0" y="4266311"/>
                  </a:cubicBezTo>
                  <a:cubicBezTo>
                    <a:pt x="0" y="4684522"/>
                    <a:pt x="0" y="4684522"/>
                    <a:pt x="0" y="4684522"/>
                  </a:cubicBezTo>
                  <a:cubicBezTo>
                    <a:pt x="146304" y="4475353"/>
                    <a:pt x="146304" y="4475353"/>
                    <a:pt x="146304" y="4475353"/>
                  </a:cubicBezTo>
                  <a:cubicBezTo>
                    <a:pt x="585216" y="3827018"/>
                    <a:pt x="794131" y="3095117"/>
                    <a:pt x="794131" y="2342261"/>
                  </a:cubicBezTo>
                  <a:cubicBezTo>
                    <a:pt x="794131" y="1589405"/>
                    <a:pt x="585216" y="857377"/>
                    <a:pt x="146304" y="209169"/>
                  </a:cubicBezTo>
                  <a:close/>
                </a:path>
              </a:pathLst>
            </a:custGeom>
            <a:solidFill>
              <a:srgbClr val="A44F30"/>
            </a:solidFill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9110239" y="4783195"/>
            <a:ext cx="720310" cy="720310"/>
          </a:xfrm>
          <a:custGeom>
            <a:avLst/>
            <a:gdLst/>
            <a:ahLst/>
            <a:cxnLst/>
            <a:rect r="r" b="b" t="t" l="l"/>
            <a:pathLst>
              <a:path h="720310" w="720310">
                <a:moveTo>
                  <a:pt x="0" y="0"/>
                </a:moveTo>
                <a:lnTo>
                  <a:pt x="720310" y="0"/>
                </a:lnTo>
                <a:lnTo>
                  <a:pt x="720310" y="720310"/>
                </a:lnTo>
                <a:lnTo>
                  <a:pt x="0" y="72031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14947680" y="4692973"/>
            <a:ext cx="901055" cy="901055"/>
          </a:xfrm>
          <a:custGeom>
            <a:avLst/>
            <a:gdLst/>
            <a:ahLst/>
            <a:cxnLst/>
            <a:rect r="r" b="b" t="t" l="l"/>
            <a:pathLst>
              <a:path h="901055" w="901055">
                <a:moveTo>
                  <a:pt x="0" y="0"/>
                </a:moveTo>
                <a:lnTo>
                  <a:pt x="901054" y="0"/>
                </a:lnTo>
                <a:lnTo>
                  <a:pt x="901054" y="901054"/>
                </a:lnTo>
                <a:lnTo>
                  <a:pt x="0" y="90105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12012134" y="7759210"/>
            <a:ext cx="844035" cy="844035"/>
          </a:xfrm>
          <a:custGeom>
            <a:avLst/>
            <a:gdLst/>
            <a:ahLst/>
            <a:cxnLst/>
            <a:rect r="r" b="b" t="t" l="l"/>
            <a:pathLst>
              <a:path h="844035" w="844035">
                <a:moveTo>
                  <a:pt x="0" y="0"/>
                </a:moveTo>
                <a:lnTo>
                  <a:pt x="844034" y="0"/>
                </a:lnTo>
                <a:lnTo>
                  <a:pt x="844034" y="844034"/>
                </a:lnTo>
                <a:lnTo>
                  <a:pt x="0" y="84403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12003449" y="1739501"/>
            <a:ext cx="852720" cy="942232"/>
          </a:xfrm>
          <a:custGeom>
            <a:avLst/>
            <a:gdLst/>
            <a:ahLst/>
            <a:cxnLst/>
            <a:rect r="r" b="b" t="t" l="l"/>
            <a:pathLst>
              <a:path h="942232" w="852720">
                <a:moveTo>
                  <a:pt x="0" y="0"/>
                </a:moveTo>
                <a:lnTo>
                  <a:pt x="852719" y="0"/>
                </a:lnTo>
                <a:lnTo>
                  <a:pt x="852719" y="942231"/>
                </a:lnTo>
                <a:lnTo>
                  <a:pt x="0" y="94223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8" id="28"/>
          <p:cNvGrpSpPr/>
          <p:nvPr/>
        </p:nvGrpSpPr>
        <p:grpSpPr>
          <a:xfrm rot="0">
            <a:off x="15848734" y="8098728"/>
            <a:ext cx="3616106" cy="3616106"/>
            <a:chOff x="0" y="0"/>
            <a:chExt cx="812800" cy="8128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30" id="30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31" id="31"/>
          <p:cNvSpPr/>
          <p:nvPr/>
        </p:nvSpPr>
        <p:spPr>
          <a:xfrm flipH="false" flipV="false" rot="0">
            <a:off x="12012882" y="4203510"/>
            <a:ext cx="810350" cy="810350"/>
          </a:xfrm>
          <a:custGeom>
            <a:avLst/>
            <a:gdLst/>
            <a:ahLst/>
            <a:cxnLst/>
            <a:rect r="r" b="b" t="t" l="l"/>
            <a:pathLst>
              <a:path h="810350" w="810350">
                <a:moveTo>
                  <a:pt x="0" y="0"/>
                </a:moveTo>
                <a:lnTo>
                  <a:pt x="810350" y="0"/>
                </a:lnTo>
                <a:lnTo>
                  <a:pt x="810350" y="810350"/>
                </a:lnTo>
                <a:lnTo>
                  <a:pt x="0" y="81035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0">
            <a:off x="10058309" y="2597521"/>
            <a:ext cx="9947619" cy="5811968"/>
          </a:xfrm>
          <a:custGeom>
            <a:avLst/>
            <a:gdLst/>
            <a:ahLst/>
            <a:cxnLst/>
            <a:rect r="r" b="b" t="t" l="l"/>
            <a:pathLst>
              <a:path h="5811968" w="9947619">
                <a:moveTo>
                  <a:pt x="0" y="0"/>
                </a:moveTo>
                <a:lnTo>
                  <a:pt x="9947618" y="0"/>
                </a:lnTo>
                <a:lnTo>
                  <a:pt x="9947618" y="5811968"/>
                </a:lnTo>
                <a:lnTo>
                  <a:pt x="0" y="5811968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33" id="33"/>
          <p:cNvSpPr txBox="true"/>
          <p:nvPr/>
        </p:nvSpPr>
        <p:spPr>
          <a:xfrm rot="0">
            <a:off x="2863742" y="2840691"/>
            <a:ext cx="6280258" cy="12081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65"/>
              </a:lnSpc>
            </a:pPr>
            <a:r>
              <a:rPr lang="en-US" sz="2148">
                <a:solidFill>
                  <a:srgbClr val="000000"/>
                </a:solidFill>
                <a:latin typeface="DM Sans"/>
              </a:rPr>
              <a:t>В 2023 році КНП «Канівський ЦПМСД» було укладено договори за 5 пакетами послуг та отримано доходів в сумі 35,4 млн грн. 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2170699" y="2802591"/>
            <a:ext cx="616570" cy="6068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9"/>
              </a:lnSpc>
            </a:pPr>
            <a:r>
              <a:rPr lang="en-US" sz="3322">
                <a:solidFill>
                  <a:srgbClr val="FFFAEB"/>
                </a:solidFill>
                <a:latin typeface="DM Sans Bold"/>
              </a:rPr>
              <a:t>01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2863742" y="4240973"/>
            <a:ext cx="5853180" cy="16176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65"/>
              </a:lnSpc>
            </a:pPr>
            <a:r>
              <a:rPr lang="en-US" sz="2148">
                <a:solidFill>
                  <a:srgbClr val="000000"/>
                </a:solidFill>
                <a:latin typeface="DM Sans"/>
              </a:rPr>
              <a:t>З міського бюджету було виділено 1,3 млн грн, в тому числі на поточний ремонт медичного пункту тимчасового базування с. Хмільна майже 40 тис. грн.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2170699" y="4202873"/>
            <a:ext cx="616570" cy="6068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9"/>
              </a:lnSpc>
            </a:pPr>
            <a:r>
              <a:rPr lang="en-US" sz="3322">
                <a:solidFill>
                  <a:srgbClr val="FFFAEB"/>
                </a:solidFill>
                <a:latin typeface="DM Sans Bold"/>
              </a:rPr>
              <a:t>02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2170699" y="6302131"/>
            <a:ext cx="616570" cy="6068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9"/>
              </a:lnSpc>
            </a:pPr>
            <a:r>
              <a:rPr lang="en-US" sz="3322">
                <a:solidFill>
                  <a:srgbClr val="A44F30"/>
                </a:solidFill>
                <a:latin typeface="DM Sans Bold"/>
              </a:rPr>
              <a:t>03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2898120" y="6172973"/>
            <a:ext cx="5853180" cy="12081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65"/>
              </a:lnSpc>
            </a:pPr>
            <a:r>
              <a:rPr lang="en-US" sz="2148">
                <a:solidFill>
                  <a:srgbClr val="000000"/>
                </a:solidFill>
                <a:latin typeface="DM Sans"/>
              </a:rPr>
              <a:t>Канівський ЦПМСД обслуговує 41439 осіб: 34433 дорослого населення, 7006 дитячого населення. 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20130" y="4256796"/>
            <a:ext cx="4918723" cy="4034342"/>
            <a:chOff x="0" y="0"/>
            <a:chExt cx="1295466" cy="106254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95466" cy="1062543"/>
            </a:xfrm>
            <a:custGeom>
              <a:avLst/>
              <a:gdLst/>
              <a:ahLst/>
              <a:cxnLst/>
              <a:rect r="r" b="b" t="t" l="l"/>
              <a:pathLst>
                <a:path h="1062543" w="1295466">
                  <a:moveTo>
                    <a:pt x="17314" y="0"/>
                  </a:moveTo>
                  <a:lnTo>
                    <a:pt x="1278152" y="0"/>
                  </a:lnTo>
                  <a:cubicBezTo>
                    <a:pt x="1287715" y="0"/>
                    <a:pt x="1295466" y="7752"/>
                    <a:pt x="1295466" y="17314"/>
                  </a:cubicBezTo>
                  <a:lnTo>
                    <a:pt x="1295466" y="1045229"/>
                  </a:lnTo>
                  <a:cubicBezTo>
                    <a:pt x="1295466" y="1054791"/>
                    <a:pt x="1287715" y="1062543"/>
                    <a:pt x="1278152" y="1062543"/>
                  </a:cubicBezTo>
                  <a:lnTo>
                    <a:pt x="17314" y="1062543"/>
                  </a:lnTo>
                  <a:cubicBezTo>
                    <a:pt x="7752" y="1062543"/>
                    <a:pt x="0" y="1054791"/>
                    <a:pt x="0" y="1045229"/>
                  </a:cubicBezTo>
                  <a:lnTo>
                    <a:pt x="0" y="17314"/>
                  </a:lnTo>
                  <a:cubicBezTo>
                    <a:pt x="0" y="7752"/>
                    <a:pt x="7752" y="0"/>
                    <a:pt x="17314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28575"/>
              <a:ext cx="1295466" cy="10911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10800000">
            <a:off x="1320130" y="3298178"/>
            <a:ext cx="4918723" cy="1473374"/>
            <a:chOff x="0" y="0"/>
            <a:chExt cx="1073340" cy="32151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3340" cy="321513"/>
            </a:xfrm>
            <a:custGeom>
              <a:avLst/>
              <a:gdLst/>
              <a:ahLst/>
              <a:cxnLst/>
              <a:rect r="r" b="b" t="t" l="l"/>
              <a:pathLst>
                <a:path h="321513" w="1073340">
                  <a:moveTo>
                    <a:pt x="1073340" y="0"/>
                  </a:moveTo>
                  <a:lnTo>
                    <a:pt x="1073340" y="207213"/>
                  </a:lnTo>
                  <a:lnTo>
                    <a:pt x="536670" y="321513"/>
                  </a:lnTo>
                  <a:lnTo>
                    <a:pt x="0" y="207213"/>
                  </a:lnTo>
                  <a:lnTo>
                    <a:pt x="0" y="0"/>
                  </a:lnTo>
                  <a:lnTo>
                    <a:pt x="1073340" y="0"/>
                  </a:ln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28575"/>
              <a:ext cx="1073340" cy="2357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868631" y="1961164"/>
            <a:ext cx="14550739" cy="1163460"/>
            <a:chOff x="0" y="0"/>
            <a:chExt cx="3832293" cy="30642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32293" cy="306426"/>
            </a:xfrm>
            <a:custGeom>
              <a:avLst/>
              <a:gdLst/>
              <a:ahLst/>
              <a:cxnLst/>
              <a:rect r="r" b="b" t="t" l="l"/>
              <a:pathLst>
                <a:path h="306426" w="3832293">
                  <a:moveTo>
                    <a:pt x="6385" y="0"/>
                  </a:moveTo>
                  <a:lnTo>
                    <a:pt x="3825908" y="0"/>
                  </a:lnTo>
                  <a:cubicBezTo>
                    <a:pt x="3829434" y="0"/>
                    <a:pt x="3832293" y="2859"/>
                    <a:pt x="3832293" y="6385"/>
                  </a:cubicBezTo>
                  <a:lnTo>
                    <a:pt x="3832293" y="300041"/>
                  </a:lnTo>
                  <a:cubicBezTo>
                    <a:pt x="3832293" y="303567"/>
                    <a:pt x="3829434" y="306426"/>
                    <a:pt x="3825908" y="306426"/>
                  </a:cubicBezTo>
                  <a:lnTo>
                    <a:pt x="6385" y="306426"/>
                  </a:lnTo>
                  <a:cubicBezTo>
                    <a:pt x="2859" y="306426"/>
                    <a:pt x="0" y="303567"/>
                    <a:pt x="0" y="300041"/>
                  </a:cubicBezTo>
                  <a:lnTo>
                    <a:pt x="0" y="6385"/>
                  </a:lnTo>
                  <a:cubicBezTo>
                    <a:pt x="0" y="2859"/>
                    <a:pt x="2859" y="0"/>
                    <a:pt x="6385" y="0"/>
                  </a:cubicBezTo>
                  <a:close/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3832293" cy="382626"/>
            </a:xfrm>
            <a:prstGeom prst="rect">
              <a:avLst/>
            </a:prstGeom>
          </p:spPr>
          <p:txBody>
            <a:bodyPr anchor="ctr" rtlCol="false" tIns="215900" lIns="215900" bIns="215900" rIns="215900"/>
            <a:lstStyle/>
            <a:p>
              <a:pPr algn="ctr" marL="0" indent="0" lvl="0">
                <a:lnSpc>
                  <a:spcPts val="5319"/>
                </a:lnSpc>
                <a:spcBef>
                  <a:spcPct val="0"/>
                </a:spcBef>
              </a:pPr>
              <a:r>
                <a:rPr lang="en-US" sz="3799">
                  <a:solidFill>
                    <a:srgbClr val="2B1511"/>
                  </a:solidFill>
                  <a:latin typeface="Canva Sans Bold"/>
                </a:rPr>
                <a:t>Канівська Багатопрофільна лікарня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6682750" y="4256796"/>
            <a:ext cx="4918723" cy="4034342"/>
            <a:chOff x="0" y="0"/>
            <a:chExt cx="1295466" cy="106254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295466" cy="1062543"/>
            </a:xfrm>
            <a:custGeom>
              <a:avLst/>
              <a:gdLst/>
              <a:ahLst/>
              <a:cxnLst/>
              <a:rect r="r" b="b" t="t" l="l"/>
              <a:pathLst>
                <a:path h="1062543" w="1295466">
                  <a:moveTo>
                    <a:pt x="17314" y="0"/>
                  </a:moveTo>
                  <a:lnTo>
                    <a:pt x="1278152" y="0"/>
                  </a:lnTo>
                  <a:cubicBezTo>
                    <a:pt x="1287715" y="0"/>
                    <a:pt x="1295466" y="7752"/>
                    <a:pt x="1295466" y="17314"/>
                  </a:cubicBezTo>
                  <a:lnTo>
                    <a:pt x="1295466" y="1045229"/>
                  </a:lnTo>
                  <a:cubicBezTo>
                    <a:pt x="1295466" y="1054791"/>
                    <a:pt x="1287715" y="1062543"/>
                    <a:pt x="1278152" y="1062543"/>
                  </a:cubicBezTo>
                  <a:lnTo>
                    <a:pt x="17314" y="1062543"/>
                  </a:lnTo>
                  <a:cubicBezTo>
                    <a:pt x="7752" y="1062543"/>
                    <a:pt x="0" y="1054791"/>
                    <a:pt x="0" y="1045229"/>
                  </a:cubicBezTo>
                  <a:lnTo>
                    <a:pt x="0" y="17314"/>
                  </a:lnTo>
                  <a:cubicBezTo>
                    <a:pt x="0" y="7752"/>
                    <a:pt x="7752" y="0"/>
                    <a:pt x="17314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28575"/>
              <a:ext cx="1295466" cy="10911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-10800000">
            <a:off x="6682750" y="3298178"/>
            <a:ext cx="4918723" cy="1473374"/>
            <a:chOff x="0" y="0"/>
            <a:chExt cx="1073340" cy="32151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073340" cy="321513"/>
            </a:xfrm>
            <a:custGeom>
              <a:avLst/>
              <a:gdLst/>
              <a:ahLst/>
              <a:cxnLst/>
              <a:rect r="r" b="b" t="t" l="l"/>
              <a:pathLst>
                <a:path h="321513" w="1073340">
                  <a:moveTo>
                    <a:pt x="1073340" y="0"/>
                  </a:moveTo>
                  <a:lnTo>
                    <a:pt x="1073340" y="207213"/>
                  </a:lnTo>
                  <a:lnTo>
                    <a:pt x="536670" y="321513"/>
                  </a:lnTo>
                  <a:lnTo>
                    <a:pt x="0" y="207213"/>
                  </a:lnTo>
                  <a:lnTo>
                    <a:pt x="0" y="0"/>
                  </a:lnTo>
                  <a:lnTo>
                    <a:pt x="1073340" y="0"/>
                  </a:ln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28575"/>
              <a:ext cx="1073340" cy="2357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2049148" y="4256796"/>
            <a:ext cx="4918723" cy="4034342"/>
            <a:chOff x="0" y="0"/>
            <a:chExt cx="1295466" cy="1062543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295466" cy="1062543"/>
            </a:xfrm>
            <a:custGeom>
              <a:avLst/>
              <a:gdLst/>
              <a:ahLst/>
              <a:cxnLst/>
              <a:rect r="r" b="b" t="t" l="l"/>
              <a:pathLst>
                <a:path h="1062543" w="1295466">
                  <a:moveTo>
                    <a:pt x="17314" y="0"/>
                  </a:moveTo>
                  <a:lnTo>
                    <a:pt x="1278152" y="0"/>
                  </a:lnTo>
                  <a:cubicBezTo>
                    <a:pt x="1287715" y="0"/>
                    <a:pt x="1295466" y="7752"/>
                    <a:pt x="1295466" y="17314"/>
                  </a:cubicBezTo>
                  <a:lnTo>
                    <a:pt x="1295466" y="1045229"/>
                  </a:lnTo>
                  <a:cubicBezTo>
                    <a:pt x="1295466" y="1054791"/>
                    <a:pt x="1287715" y="1062543"/>
                    <a:pt x="1278152" y="1062543"/>
                  </a:cubicBezTo>
                  <a:lnTo>
                    <a:pt x="17314" y="1062543"/>
                  </a:lnTo>
                  <a:cubicBezTo>
                    <a:pt x="7752" y="1062543"/>
                    <a:pt x="0" y="1054791"/>
                    <a:pt x="0" y="1045229"/>
                  </a:cubicBezTo>
                  <a:lnTo>
                    <a:pt x="0" y="17314"/>
                  </a:lnTo>
                  <a:cubicBezTo>
                    <a:pt x="0" y="7752"/>
                    <a:pt x="7752" y="0"/>
                    <a:pt x="17314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28575"/>
              <a:ext cx="1295466" cy="10911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-10800000">
            <a:off x="12049148" y="3298178"/>
            <a:ext cx="4918723" cy="1473374"/>
            <a:chOff x="0" y="0"/>
            <a:chExt cx="1073340" cy="321513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073340" cy="321513"/>
            </a:xfrm>
            <a:custGeom>
              <a:avLst/>
              <a:gdLst/>
              <a:ahLst/>
              <a:cxnLst/>
              <a:rect r="r" b="b" t="t" l="l"/>
              <a:pathLst>
                <a:path h="321513" w="1073340">
                  <a:moveTo>
                    <a:pt x="1073340" y="0"/>
                  </a:moveTo>
                  <a:lnTo>
                    <a:pt x="1073340" y="207213"/>
                  </a:lnTo>
                  <a:lnTo>
                    <a:pt x="536670" y="321513"/>
                  </a:lnTo>
                  <a:lnTo>
                    <a:pt x="0" y="207213"/>
                  </a:lnTo>
                  <a:lnTo>
                    <a:pt x="0" y="0"/>
                  </a:lnTo>
                  <a:lnTo>
                    <a:pt x="1073340" y="0"/>
                  </a:ln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28575"/>
              <a:ext cx="1073340" cy="2357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15251223" y="8291138"/>
            <a:ext cx="4293129" cy="4293129"/>
            <a:chOff x="0" y="0"/>
            <a:chExt cx="812800" cy="8128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-1613155" y="-2146565"/>
            <a:ext cx="4293129" cy="4293129"/>
            <a:chOff x="0" y="0"/>
            <a:chExt cx="812800" cy="8128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28" id="28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9" id="29"/>
          <p:cNvSpPr/>
          <p:nvPr/>
        </p:nvSpPr>
        <p:spPr>
          <a:xfrm flipH="false" flipV="false" rot="0">
            <a:off x="15389711" y="-1175164"/>
            <a:ext cx="4016153" cy="2203864"/>
          </a:xfrm>
          <a:custGeom>
            <a:avLst/>
            <a:gdLst/>
            <a:ahLst/>
            <a:cxnLst/>
            <a:rect r="r" b="b" t="t" l="l"/>
            <a:pathLst>
              <a:path h="2203864" w="4016153">
                <a:moveTo>
                  <a:pt x="0" y="0"/>
                </a:moveTo>
                <a:lnTo>
                  <a:pt x="4016154" y="0"/>
                </a:lnTo>
                <a:lnTo>
                  <a:pt x="4016154" y="2203864"/>
                </a:lnTo>
                <a:lnTo>
                  <a:pt x="0" y="22038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0" id="30"/>
          <p:cNvSpPr txBox="true"/>
          <p:nvPr/>
        </p:nvSpPr>
        <p:spPr>
          <a:xfrm rot="0">
            <a:off x="1743904" y="3999938"/>
            <a:ext cx="4071174" cy="546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49"/>
              </a:lnSpc>
              <a:spcBef>
                <a:spcPct val="0"/>
              </a:spcBef>
            </a:pPr>
            <a:r>
              <a:rPr lang="en-US" sz="3249">
                <a:solidFill>
                  <a:srgbClr val="FFFAEB"/>
                </a:solidFill>
                <a:latin typeface="DM Sans Bold"/>
              </a:rPr>
              <a:t>Ремонти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7024081" y="5171603"/>
            <a:ext cx="4236060" cy="28379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42628" indent="-271314" lvl="1">
              <a:lnSpc>
                <a:spcPts val="3769"/>
              </a:lnSpc>
              <a:buFont typeface="Arial"/>
              <a:buChar char="•"/>
            </a:pPr>
            <a:r>
              <a:rPr lang="en-US" sz="2513">
                <a:solidFill>
                  <a:srgbClr val="000000"/>
                </a:solidFill>
                <a:latin typeface="DM Sans"/>
              </a:rPr>
              <a:t>Капітальний ремонт частини приміщень хірургічного та акушерсько-гінекологічного відділень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7106524" y="3999938"/>
            <a:ext cx="4071174" cy="546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49"/>
              </a:lnSpc>
              <a:spcBef>
                <a:spcPct val="0"/>
              </a:spcBef>
            </a:pPr>
            <a:r>
              <a:rPr lang="en-US" sz="3249">
                <a:solidFill>
                  <a:srgbClr val="FFFAEB"/>
                </a:solidFill>
                <a:latin typeface="DM Sans Bold"/>
              </a:rPr>
              <a:t>Ремонти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2472922" y="3999938"/>
            <a:ext cx="4071174" cy="546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49"/>
              </a:lnSpc>
              <a:spcBef>
                <a:spcPct val="0"/>
              </a:spcBef>
            </a:pPr>
            <a:r>
              <a:rPr lang="en-US" sz="3249">
                <a:solidFill>
                  <a:srgbClr val="FFFAEB"/>
                </a:solidFill>
                <a:latin typeface="DM Sans Bold"/>
              </a:rPr>
              <a:t>Ремонти</a:t>
            </a:r>
          </a:p>
        </p:txBody>
      </p:sp>
      <p:sp>
        <p:nvSpPr>
          <p:cNvPr name="Freeform 34" id="34"/>
          <p:cNvSpPr/>
          <p:nvPr/>
        </p:nvSpPr>
        <p:spPr>
          <a:xfrm flipH="false" flipV="false" rot="0">
            <a:off x="-1474667" y="9379003"/>
            <a:ext cx="4016153" cy="2203864"/>
          </a:xfrm>
          <a:custGeom>
            <a:avLst/>
            <a:gdLst/>
            <a:ahLst/>
            <a:cxnLst/>
            <a:rect r="r" b="b" t="t" l="l"/>
            <a:pathLst>
              <a:path h="2203864" w="4016153">
                <a:moveTo>
                  <a:pt x="0" y="0"/>
                </a:moveTo>
                <a:lnTo>
                  <a:pt x="4016153" y="0"/>
                </a:lnTo>
                <a:lnTo>
                  <a:pt x="4016153" y="2203864"/>
                </a:lnTo>
                <a:lnTo>
                  <a:pt x="0" y="22038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5" id="35"/>
          <p:cNvSpPr txBox="true"/>
          <p:nvPr/>
        </p:nvSpPr>
        <p:spPr>
          <a:xfrm rot="0">
            <a:off x="12390479" y="5171603"/>
            <a:ext cx="4236060" cy="18854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42628" indent="-271314" lvl="1">
              <a:lnSpc>
                <a:spcPts val="3769"/>
              </a:lnSpc>
              <a:buFont typeface="Arial"/>
              <a:buChar char="•"/>
            </a:pPr>
            <a:r>
              <a:rPr lang="en-US" sz="2513">
                <a:solidFill>
                  <a:srgbClr val="000000"/>
                </a:solidFill>
                <a:latin typeface="DM Sans"/>
              </a:rPr>
              <a:t>Встановлено систему автоматичної пожежної сигналізації в головному корпусі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661461" y="5171603"/>
            <a:ext cx="4236060" cy="23616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42628" indent="-271314" lvl="1">
              <a:lnSpc>
                <a:spcPts val="3769"/>
              </a:lnSpc>
              <a:buFont typeface="Arial"/>
              <a:buChar char="•"/>
            </a:pPr>
            <a:r>
              <a:rPr lang="en-US" sz="2513">
                <a:solidFill>
                  <a:srgbClr val="000000"/>
                </a:solidFill>
                <a:latin typeface="DM Sans"/>
              </a:rPr>
              <a:t>Встановлено блискавкозахист будівель головного корпусу та кисневої станції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0B15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643301" y="5175645"/>
            <a:ext cx="10464525" cy="10464525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AEB"/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2368812" y="-3766275"/>
            <a:ext cx="12607523" cy="12607523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AEB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0238711" y="2312437"/>
            <a:ext cx="7842561" cy="7842561"/>
            <a:chOff x="0" y="0"/>
            <a:chExt cx="6350000" cy="63500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-156812" y="-5088"/>
              <a:ext cx="6663624" cy="6360176"/>
            </a:xfrm>
            <a:custGeom>
              <a:avLst/>
              <a:gdLst/>
              <a:ahLst/>
              <a:cxnLst/>
              <a:rect r="r" b="b" t="t" l="l"/>
              <a:pathLst>
                <a:path h="6360176" w="6663624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FFFAEB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400267" y="526623"/>
              <a:ext cx="5549466" cy="5296755"/>
            </a:xfrm>
            <a:custGeom>
              <a:avLst/>
              <a:gdLst/>
              <a:ahLst/>
              <a:cxnLst/>
              <a:rect r="r" b="b" t="t" l="l"/>
              <a:pathLst>
                <a:path h="5296755" w="5549466">
                  <a:moveTo>
                    <a:pt x="2774733" y="4237"/>
                  </a:moveTo>
                  <a:cubicBezTo>
                    <a:pt x="1827256" y="0"/>
                    <a:pt x="949932" y="503041"/>
                    <a:pt x="474966" y="1322882"/>
                  </a:cubicBezTo>
                  <a:cubicBezTo>
                    <a:pt x="0" y="2142722"/>
                    <a:pt x="0" y="3154032"/>
                    <a:pt x="474966" y="3973872"/>
                  </a:cubicBezTo>
                  <a:cubicBezTo>
                    <a:pt x="949932" y="4793713"/>
                    <a:pt x="1827256" y="5296754"/>
                    <a:pt x="2774733" y="5292517"/>
                  </a:cubicBezTo>
                  <a:cubicBezTo>
                    <a:pt x="3722210" y="5296754"/>
                    <a:pt x="4599534" y="4793713"/>
                    <a:pt x="5074500" y="3973872"/>
                  </a:cubicBezTo>
                  <a:cubicBezTo>
                    <a:pt x="5549466" y="3154032"/>
                    <a:pt x="5549466" y="2142722"/>
                    <a:pt x="5074500" y="1322882"/>
                  </a:cubicBezTo>
                  <a:cubicBezTo>
                    <a:pt x="4599534" y="503041"/>
                    <a:pt x="3722210" y="0"/>
                    <a:pt x="2774733" y="4237"/>
                  </a:cubicBezTo>
                  <a:close/>
                </a:path>
              </a:pathLst>
            </a:custGeom>
            <a:blipFill>
              <a:blip r:embed="rId2"/>
              <a:stretch>
                <a:fillRect l="-16369" t="0" r="-16369" b="0"/>
              </a:stretch>
            </a:blipFill>
          </p:spPr>
        </p:sp>
      </p:grpSp>
      <p:sp>
        <p:nvSpPr>
          <p:cNvPr name="Freeform 11" id="11"/>
          <p:cNvSpPr/>
          <p:nvPr/>
        </p:nvSpPr>
        <p:spPr>
          <a:xfrm flipH="false" flipV="false" rot="0">
            <a:off x="15652706" y="-1342412"/>
            <a:ext cx="4320933" cy="2371112"/>
          </a:xfrm>
          <a:custGeom>
            <a:avLst/>
            <a:gdLst/>
            <a:ahLst/>
            <a:cxnLst/>
            <a:rect r="r" b="b" t="t" l="l"/>
            <a:pathLst>
              <a:path h="2371112" w="4320933">
                <a:moveTo>
                  <a:pt x="0" y="0"/>
                </a:moveTo>
                <a:lnTo>
                  <a:pt x="4320933" y="0"/>
                </a:lnTo>
                <a:lnTo>
                  <a:pt x="4320933" y="2371112"/>
                </a:lnTo>
                <a:lnTo>
                  <a:pt x="0" y="23711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926663" y="1776785"/>
            <a:ext cx="10117939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275"/>
              </a:lnSpc>
              <a:spcBef>
                <a:spcPct val="0"/>
              </a:spcBef>
            </a:pPr>
            <a:r>
              <a:rPr lang="en-US" sz="5229">
                <a:solidFill>
                  <a:srgbClr val="2B1511"/>
                </a:solidFill>
                <a:latin typeface="Canva Sans Bold"/>
              </a:rPr>
              <a:t>Сесії міської ради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755963" y="2802686"/>
            <a:ext cx="7178780" cy="50151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31503" indent="-315751" lvl="1">
              <a:lnSpc>
                <a:spcPts val="4445"/>
              </a:lnSpc>
              <a:buFont typeface="Arial"/>
              <a:buChar char="•"/>
            </a:pPr>
            <a:r>
              <a:rPr lang="en-US" sz="2924">
                <a:solidFill>
                  <a:srgbClr val="000000"/>
                </a:solidFill>
                <a:latin typeface="DM Sans"/>
              </a:rPr>
              <a:t>З початку року було оголошено про проведення 16 сесійних засідань</a:t>
            </a:r>
          </a:p>
          <a:p>
            <a:pPr>
              <a:lnSpc>
                <a:spcPts val="4445"/>
              </a:lnSpc>
            </a:pPr>
          </a:p>
          <a:p>
            <a:pPr marL="631503" indent="-315751" lvl="1">
              <a:lnSpc>
                <a:spcPts val="4445"/>
              </a:lnSpc>
              <a:buFont typeface="Arial"/>
              <a:buChar char="•"/>
            </a:pPr>
            <a:r>
              <a:rPr lang="en-US" sz="2924">
                <a:solidFill>
                  <a:srgbClr val="000000"/>
                </a:solidFill>
                <a:latin typeface="DM Sans"/>
              </a:rPr>
              <a:t>З яких одне лишається не закритим.</a:t>
            </a:r>
          </a:p>
          <a:p>
            <a:pPr>
              <a:lnSpc>
                <a:spcPts val="4445"/>
              </a:lnSpc>
            </a:pPr>
          </a:p>
          <a:p>
            <a:pPr marL="631503" indent="-315751" lvl="1">
              <a:lnSpc>
                <a:spcPts val="4445"/>
              </a:lnSpc>
              <a:buFont typeface="Arial"/>
              <a:buChar char="•"/>
            </a:pPr>
            <a:r>
              <a:rPr lang="en-US" sz="2924">
                <a:solidFill>
                  <a:srgbClr val="000000"/>
                </a:solidFill>
                <a:latin typeface="DM Sans"/>
              </a:rPr>
              <a:t>Решта засідань не відбулися через відсутність кворуму.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-1360469" y="9331122"/>
            <a:ext cx="3924501" cy="2153570"/>
          </a:xfrm>
          <a:custGeom>
            <a:avLst/>
            <a:gdLst/>
            <a:ahLst/>
            <a:cxnLst/>
            <a:rect r="r" b="b" t="t" l="l"/>
            <a:pathLst>
              <a:path h="2153570" w="3924501">
                <a:moveTo>
                  <a:pt x="0" y="0"/>
                </a:moveTo>
                <a:lnTo>
                  <a:pt x="3924501" y="0"/>
                </a:lnTo>
                <a:lnTo>
                  <a:pt x="3924501" y="2153570"/>
                </a:lnTo>
                <a:lnTo>
                  <a:pt x="0" y="215357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0B15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554890" y="0"/>
            <a:ext cx="6733110" cy="10309731"/>
          </a:xfrm>
          <a:custGeom>
            <a:avLst/>
            <a:gdLst/>
            <a:ahLst/>
            <a:cxnLst/>
            <a:rect r="r" b="b" t="t" l="l"/>
            <a:pathLst>
              <a:path h="10309731" w="6733110">
                <a:moveTo>
                  <a:pt x="0" y="0"/>
                </a:moveTo>
                <a:lnTo>
                  <a:pt x="6733110" y="0"/>
                </a:lnTo>
                <a:lnTo>
                  <a:pt x="6733110" y="10309731"/>
                </a:lnTo>
                <a:lnTo>
                  <a:pt x="0" y="103097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2079" t="0" r="-52079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384023"/>
            <a:ext cx="9036718" cy="1757954"/>
            <a:chOff x="0" y="0"/>
            <a:chExt cx="2380041" cy="4630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380041" cy="463000"/>
            </a:xfrm>
            <a:custGeom>
              <a:avLst/>
              <a:gdLst/>
              <a:ahLst/>
              <a:cxnLst/>
              <a:rect r="r" b="b" t="t" l="l"/>
              <a:pathLst>
                <a:path h="463000" w="2380041">
                  <a:moveTo>
                    <a:pt x="10281" y="0"/>
                  </a:moveTo>
                  <a:lnTo>
                    <a:pt x="2369760" y="0"/>
                  </a:lnTo>
                  <a:cubicBezTo>
                    <a:pt x="2375438" y="0"/>
                    <a:pt x="2380041" y="4603"/>
                    <a:pt x="2380041" y="10281"/>
                  </a:cubicBezTo>
                  <a:lnTo>
                    <a:pt x="2380041" y="452720"/>
                  </a:lnTo>
                  <a:cubicBezTo>
                    <a:pt x="2380041" y="458397"/>
                    <a:pt x="2375438" y="463000"/>
                    <a:pt x="2369760" y="463000"/>
                  </a:cubicBezTo>
                  <a:lnTo>
                    <a:pt x="10281" y="463000"/>
                  </a:lnTo>
                  <a:cubicBezTo>
                    <a:pt x="4603" y="463000"/>
                    <a:pt x="0" y="458397"/>
                    <a:pt x="0" y="452720"/>
                  </a:cubicBezTo>
                  <a:lnTo>
                    <a:pt x="0" y="10281"/>
                  </a:lnTo>
                  <a:cubicBezTo>
                    <a:pt x="0" y="4603"/>
                    <a:pt x="4603" y="0"/>
                    <a:pt x="10281" y="0"/>
                  </a:cubicBezTo>
                  <a:close/>
                </a:path>
              </a:pathLst>
            </a:custGeom>
            <a:solidFill>
              <a:srgbClr val="FFFAEB"/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85725"/>
              <a:ext cx="2380041" cy="5487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6224"/>
                </a:lnSpc>
                <a:spcBef>
                  <a:spcPct val="0"/>
                </a:spcBef>
              </a:pPr>
              <a:r>
                <a:rPr lang="en-US" sz="4446">
                  <a:solidFill>
                    <a:srgbClr val="2B1511"/>
                  </a:solidFill>
                  <a:latin typeface="Canva Sans Bold"/>
                </a:rPr>
                <a:t>Волонтерство</a:t>
              </a: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5909768" y="2405148"/>
            <a:ext cx="5420447" cy="7675230"/>
            <a:chOff x="0" y="0"/>
            <a:chExt cx="789363" cy="111772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789363" cy="1117720"/>
            </a:xfrm>
            <a:custGeom>
              <a:avLst/>
              <a:gdLst/>
              <a:ahLst/>
              <a:cxnLst/>
              <a:rect r="r" b="b" t="t" l="l"/>
              <a:pathLst>
                <a:path h="1117720" w="789363">
                  <a:moveTo>
                    <a:pt x="0" y="0"/>
                  </a:moveTo>
                  <a:lnTo>
                    <a:pt x="789363" y="0"/>
                  </a:lnTo>
                  <a:lnTo>
                    <a:pt x="789363" y="1117720"/>
                  </a:lnTo>
                  <a:lnTo>
                    <a:pt x="0" y="1117720"/>
                  </a:lnTo>
                  <a:close/>
                </a:path>
              </a:pathLst>
            </a:custGeom>
            <a:solidFill>
              <a:srgbClr val="FFFAEB"/>
            </a:solidFill>
            <a:ln cap="sq">
              <a:noFill/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28575"/>
              <a:ext cx="789363" cy="11462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260721" y="2405148"/>
            <a:ext cx="5420447" cy="7675230"/>
            <a:chOff x="0" y="0"/>
            <a:chExt cx="789363" cy="111772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789363" cy="1117720"/>
            </a:xfrm>
            <a:custGeom>
              <a:avLst/>
              <a:gdLst/>
              <a:ahLst/>
              <a:cxnLst/>
              <a:rect r="r" b="b" t="t" l="l"/>
              <a:pathLst>
                <a:path h="1117720" w="789363">
                  <a:moveTo>
                    <a:pt x="0" y="0"/>
                  </a:moveTo>
                  <a:lnTo>
                    <a:pt x="789363" y="0"/>
                  </a:lnTo>
                  <a:lnTo>
                    <a:pt x="789363" y="1117720"/>
                  </a:lnTo>
                  <a:lnTo>
                    <a:pt x="0" y="1117720"/>
                  </a:lnTo>
                  <a:close/>
                </a:path>
              </a:pathLst>
            </a:custGeom>
            <a:solidFill>
              <a:srgbClr val="FFF0A2"/>
            </a:solidFill>
            <a:ln cap="sq">
              <a:noFill/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28575"/>
              <a:ext cx="789363" cy="11462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6106660" y="2496004"/>
            <a:ext cx="5022738" cy="5885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36"/>
              </a:lnSpc>
            </a:pPr>
            <a:r>
              <a:rPr lang="en-US" sz="3454">
                <a:solidFill>
                  <a:srgbClr val="EF5241"/>
                </a:solidFill>
                <a:latin typeface="DM Sans Bold"/>
              </a:rPr>
              <a:t>Благодійна допомога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59575" y="2496004"/>
            <a:ext cx="5022738" cy="5885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36"/>
              </a:lnSpc>
            </a:pPr>
            <a:r>
              <a:rPr lang="en-US" sz="3454">
                <a:solidFill>
                  <a:srgbClr val="A44F30"/>
                </a:solidFill>
                <a:latin typeface="DM Sans Bold"/>
              </a:rPr>
              <a:t>Допомога ЗСУ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6321936" y="3144160"/>
            <a:ext cx="4592186" cy="69008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624">
                <a:solidFill>
                  <a:srgbClr val="000000"/>
                </a:solidFill>
                <a:latin typeface="DM Sans"/>
              </a:rPr>
              <a:t>ГО Спілка “Друзі Канева” (Фірзен, Німеччина) передала 2 автомобілі, які було передано для потреб КП “ЖЕК” та службі у справах дітей.</a:t>
            </a:r>
          </a:p>
          <a:p>
            <a:pPr algn="ctr">
              <a:lnSpc>
                <a:spcPts val="3937"/>
              </a:lnSpc>
            </a:pPr>
            <a:r>
              <a:rPr lang="en-US" sz="2624">
                <a:solidFill>
                  <a:srgbClr val="000000"/>
                </a:solidFill>
                <a:latin typeface="DM Sans"/>
              </a:rPr>
              <a:t>Прийнято 32 гуманітарні вантажі, які доставлялися як вантажними, так і легковими автомобілями.</a:t>
            </a:r>
          </a:p>
          <a:p>
            <a:pPr algn="ctr">
              <a:lnSpc>
                <a:spcPts val="3937"/>
              </a:lnSpc>
              <a:spcBef>
                <a:spcPct val="0"/>
              </a:spcBef>
            </a:pPr>
            <a:r>
              <a:rPr lang="en-US" sz="2624">
                <a:solidFill>
                  <a:srgbClr val="000000"/>
                </a:solidFill>
                <a:latin typeface="DM Sans"/>
              </a:rPr>
              <a:t>З початку повномасштабної війни від міст-побратимів отримано 34 генератори.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674851" y="3144160"/>
            <a:ext cx="4592186" cy="39290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  <a:spcBef>
                <a:spcPct val="0"/>
              </a:spcBef>
            </a:pPr>
            <a:r>
              <a:rPr lang="en-US" sz="2624">
                <a:solidFill>
                  <a:srgbClr val="000000"/>
                </a:solidFill>
                <a:latin typeface="DM Sans"/>
              </a:rPr>
              <a:t>З очатку року для потреб ЗСУ придбано та передано: 4 мавіки, літню форму для ДФТГ, запчастини для ремонтів автомобілів, турнікети, пошуковий прожектор та багато іншого.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2380859">
            <a:off x="-1313287" y="7502544"/>
            <a:ext cx="2842082" cy="7461317"/>
            <a:chOff x="0" y="0"/>
            <a:chExt cx="660400" cy="173374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0400" cy="1733748"/>
            </a:xfrm>
            <a:custGeom>
              <a:avLst/>
              <a:gdLst/>
              <a:ahLst/>
              <a:cxnLst/>
              <a:rect r="r" b="b" t="t" l="l"/>
              <a:pathLst>
                <a:path h="1733748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8959"/>
                  </a:cubicBezTo>
                  <a:lnTo>
                    <a:pt x="660400" y="1733748"/>
                  </a:lnTo>
                  <a:lnTo>
                    <a:pt x="0" y="1733748"/>
                  </a:lnTo>
                  <a:lnTo>
                    <a:pt x="0" y="349987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>
                <a:alpha val="43922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98425"/>
              <a:ext cx="660400" cy="163532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2377137">
            <a:off x="-916789" y="4206328"/>
            <a:ext cx="1338510" cy="7384047"/>
            <a:chOff x="0" y="0"/>
            <a:chExt cx="660400" cy="364317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0400" cy="3643174"/>
            </a:xfrm>
            <a:custGeom>
              <a:avLst/>
              <a:gdLst/>
              <a:ahLst/>
              <a:cxnLst/>
              <a:rect r="r" b="b" t="t" l="l"/>
              <a:pathLst>
                <a:path h="3643174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91373"/>
                  </a:cubicBezTo>
                  <a:lnTo>
                    <a:pt x="660400" y="3643174"/>
                  </a:lnTo>
                  <a:lnTo>
                    <a:pt x="0" y="3643174"/>
                  </a:lnTo>
                  <a:lnTo>
                    <a:pt x="0" y="393786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98425"/>
              <a:ext cx="660400" cy="35447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2377137">
            <a:off x="3012298" y="9449050"/>
            <a:ext cx="411277" cy="2198755"/>
            <a:chOff x="0" y="0"/>
            <a:chExt cx="660400" cy="353060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60400" cy="3530605"/>
            </a:xfrm>
            <a:custGeom>
              <a:avLst/>
              <a:gdLst/>
              <a:ahLst/>
              <a:cxnLst/>
              <a:rect r="r" b="b" t="t" l="l"/>
              <a:pathLst>
                <a:path h="3530605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88872"/>
                  </a:cubicBezTo>
                  <a:lnTo>
                    <a:pt x="660400" y="3530605"/>
                  </a:lnTo>
                  <a:lnTo>
                    <a:pt x="0" y="3530605"/>
                  </a:lnTo>
                  <a:lnTo>
                    <a:pt x="0" y="391204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98425"/>
              <a:ext cx="660400" cy="343218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8640880" y="1957064"/>
            <a:ext cx="842974" cy="701968"/>
          </a:xfrm>
          <a:custGeom>
            <a:avLst/>
            <a:gdLst/>
            <a:ahLst/>
            <a:cxnLst/>
            <a:rect r="r" b="b" t="t" l="l"/>
            <a:pathLst>
              <a:path h="701968" w="842974">
                <a:moveTo>
                  <a:pt x="0" y="0"/>
                </a:moveTo>
                <a:lnTo>
                  <a:pt x="842975" y="0"/>
                </a:lnTo>
                <a:lnTo>
                  <a:pt x="842975" y="701968"/>
                </a:lnTo>
                <a:lnTo>
                  <a:pt x="0" y="70196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12" id="12"/>
          <p:cNvSpPr/>
          <p:nvPr/>
        </p:nvSpPr>
        <p:spPr>
          <a:xfrm flipV="true">
            <a:off x="-2023730" y="7040723"/>
            <a:ext cx="3495899" cy="4260352"/>
          </a:xfrm>
          <a:prstGeom prst="line">
            <a:avLst/>
          </a:prstGeom>
          <a:ln cap="rnd" w="85725">
            <a:solidFill>
              <a:srgbClr val="E0B15E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3" id="13"/>
          <p:cNvGrpSpPr/>
          <p:nvPr/>
        </p:nvGrpSpPr>
        <p:grpSpPr>
          <a:xfrm rot="0">
            <a:off x="2848667" y="1464833"/>
            <a:ext cx="5491043" cy="7357334"/>
            <a:chOff x="0" y="0"/>
            <a:chExt cx="7108850" cy="95250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7108851" cy="9525000"/>
            </a:xfrm>
            <a:custGeom>
              <a:avLst/>
              <a:gdLst/>
              <a:ahLst/>
              <a:cxnLst/>
              <a:rect r="r" b="b" t="t" l="l"/>
              <a:pathLst>
                <a:path h="9525000" w="7108851">
                  <a:moveTo>
                    <a:pt x="0" y="9042400"/>
                  </a:moveTo>
                  <a:lnTo>
                    <a:pt x="0" y="482600"/>
                  </a:lnTo>
                  <a:cubicBezTo>
                    <a:pt x="0" y="215900"/>
                    <a:pt x="241701" y="0"/>
                    <a:pt x="540273" y="0"/>
                  </a:cubicBezTo>
                  <a:lnTo>
                    <a:pt x="6568577" y="0"/>
                  </a:lnTo>
                  <a:cubicBezTo>
                    <a:pt x="6867149" y="0"/>
                    <a:pt x="7108851" y="217170"/>
                    <a:pt x="7108851" y="482600"/>
                  </a:cubicBezTo>
                  <a:lnTo>
                    <a:pt x="7108851" y="9042400"/>
                  </a:lnTo>
                  <a:cubicBezTo>
                    <a:pt x="7108851" y="9309100"/>
                    <a:pt x="6867149" y="9525000"/>
                    <a:pt x="6568577" y="9525000"/>
                  </a:cubicBezTo>
                  <a:lnTo>
                    <a:pt x="540273" y="9525000"/>
                  </a:lnTo>
                  <a:cubicBezTo>
                    <a:pt x="243123" y="9525000"/>
                    <a:pt x="0" y="9309100"/>
                    <a:pt x="0" y="9042400"/>
                  </a:cubicBezTo>
                  <a:close/>
                </a:path>
              </a:pathLst>
            </a:custGeom>
            <a:blipFill>
              <a:blip r:embed="rId4"/>
              <a:stretch>
                <a:fillRect l="-39325" t="0" r="-39325" b="0"/>
              </a:stretch>
            </a:blip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7372687" y="394485"/>
            <a:ext cx="8513217" cy="1268429"/>
            <a:chOff x="0" y="0"/>
            <a:chExt cx="2242164" cy="334072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242164" cy="334072"/>
            </a:xfrm>
            <a:custGeom>
              <a:avLst/>
              <a:gdLst/>
              <a:ahLst/>
              <a:cxnLst/>
              <a:rect r="r" b="b" t="t" l="l"/>
              <a:pathLst>
                <a:path h="334072" w="2242164">
                  <a:moveTo>
                    <a:pt x="30920" y="0"/>
                  </a:moveTo>
                  <a:lnTo>
                    <a:pt x="2211244" y="0"/>
                  </a:lnTo>
                  <a:cubicBezTo>
                    <a:pt x="2228321" y="0"/>
                    <a:pt x="2242164" y="13843"/>
                    <a:pt x="2242164" y="30920"/>
                  </a:cubicBezTo>
                  <a:lnTo>
                    <a:pt x="2242164" y="303152"/>
                  </a:lnTo>
                  <a:cubicBezTo>
                    <a:pt x="2242164" y="320229"/>
                    <a:pt x="2228321" y="334072"/>
                    <a:pt x="2211244" y="334072"/>
                  </a:cubicBezTo>
                  <a:lnTo>
                    <a:pt x="30920" y="334072"/>
                  </a:lnTo>
                  <a:cubicBezTo>
                    <a:pt x="13843" y="334072"/>
                    <a:pt x="0" y="320229"/>
                    <a:pt x="0" y="303152"/>
                  </a:cubicBezTo>
                  <a:lnTo>
                    <a:pt x="0" y="30920"/>
                  </a:lnTo>
                  <a:cubicBezTo>
                    <a:pt x="0" y="13843"/>
                    <a:pt x="13843" y="0"/>
                    <a:pt x="30920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0" y="0"/>
              <a:ext cx="2242164" cy="3340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5935"/>
                </a:lnSpc>
                <a:spcBef>
                  <a:spcPct val="0"/>
                </a:spcBef>
              </a:pPr>
              <a:r>
                <a:rPr lang="en-US" sz="4946">
                  <a:solidFill>
                    <a:srgbClr val="2B1511"/>
                  </a:solidFill>
                  <a:latin typeface="Canva Sans Bold"/>
                </a:rPr>
                <a:t>Волонтерство</a:t>
              </a: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9144000" y="1586715"/>
            <a:ext cx="8115300" cy="9023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99"/>
              </a:lnSpc>
            </a:pPr>
            <a:r>
              <a:rPr lang="en-US" sz="2499">
                <a:solidFill>
                  <a:srgbClr val="000000"/>
                </a:solidFill>
                <a:latin typeface="DM Sans"/>
              </a:rPr>
              <a:t>Ми вдячні кожному з міст-побратимів, які з перших днів повномасштабної війни допомагали і продовжують нам допомагати - Фірзен (Німеччина), Сонома (США), Хелмно, Члухів та Члухівський повіт (Польща), Виру (Естонія), Ламберсар (Франція).</a:t>
            </a:r>
          </a:p>
          <a:p>
            <a:pPr>
              <a:lnSpc>
                <a:spcPts val="3799"/>
              </a:lnSpc>
            </a:pPr>
          </a:p>
          <a:p>
            <a:pPr>
              <a:lnSpc>
                <a:spcPts val="3799"/>
              </a:lnSpc>
            </a:pPr>
            <a:r>
              <a:rPr lang="en-US" sz="2499">
                <a:solidFill>
                  <a:srgbClr val="000000"/>
                </a:solidFill>
                <a:latin typeface="DM Sans"/>
              </a:rPr>
              <a:t>Також дякуємо громадським організаціям (Благодійний фонд “Німеччина-Канів”, Асоціація дружби м. Канева, спілка “Друзі Канева”), депутатам та жителям громади, які активно долучаються до забезпечення потреб, в першу чергу, військових та їх родин, внутрішньо переміщених осіб та соціально незахищених верств населення.</a:t>
            </a:r>
          </a:p>
          <a:p>
            <a:pPr>
              <a:lnSpc>
                <a:spcPts val="3799"/>
              </a:lnSpc>
            </a:pPr>
          </a:p>
          <a:p>
            <a:pPr>
              <a:lnSpc>
                <a:spcPts val="3799"/>
              </a:lnSpc>
            </a:pPr>
            <a:r>
              <a:rPr lang="en-US" sz="2499">
                <a:solidFill>
                  <a:srgbClr val="000000"/>
                </a:solidFill>
                <a:latin typeface="DM Sans"/>
              </a:rPr>
              <a:t>Я вдячний кожному, хто сьогодні ставить інтереси країни вище власних.</a:t>
            </a:r>
          </a:p>
          <a:p>
            <a:pPr>
              <a:lnSpc>
                <a:spcPts val="3799"/>
              </a:lnSpc>
            </a:pPr>
          </a:p>
          <a:p>
            <a:pPr>
              <a:lnSpc>
                <a:spcPts val="3799"/>
              </a:lnSpc>
            </a:pPr>
            <a:r>
              <a:rPr lang="en-US" sz="2499">
                <a:solidFill>
                  <a:srgbClr val="000000"/>
                </a:solidFill>
                <a:latin typeface="DM Sans"/>
              </a:rPr>
              <a:t> </a:t>
            </a:r>
          </a:p>
        </p:txBody>
      </p:sp>
      <p:grpSp>
        <p:nvGrpSpPr>
          <p:cNvPr name="Group 19" id="19"/>
          <p:cNvGrpSpPr/>
          <p:nvPr/>
        </p:nvGrpSpPr>
        <p:grpSpPr>
          <a:xfrm rot="-8419140">
            <a:off x="16781988" y="-3913825"/>
            <a:ext cx="2842082" cy="7253346"/>
            <a:chOff x="0" y="0"/>
            <a:chExt cx="660400" cy="1685423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660400" cy="1685423"/>
            </a:xfrm>
            <a:custGeom>
              <a:avLst/>
              <a:gdLst/>
              <a:ahLst/>
              <a:cxnLst/>
              <a:rect r="r" b="b" t="t" l="l"/>
              <a:pathLst>
                <a:path h="1685423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7885"/>
                  </a:cubicBezTo>
                  <a:lnTo>
                    <a:pt x="660400" y="1685423"/>
                  </a:lnTo>
                  <a:lnTo>
                    <a:pt x="0" y="1685423"/>
                  </a:lnTo>
                  <a:lnTo>
                    <a:pt x="0" y="348878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>
                <a:alpha val="43922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98425"/>
              <a:ext cx="660400" cy="15869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8422862">
            <a:off x="14997526" y="-558072"/>
            <a:ext cx="411277" cy="1644511"/>
            <a:chOff x="0" y="0"/>
            <a:chExt cx="660400" cy="2640639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660400" cy="2640639"/>
            </a:xfrm>
            <a:custGeom>
              <a:avLst/>
              <a:gdLst/>
              <a:ahLst/>
              <a:cxnLst/>
              <a:rect r="r" b="b" t="t" l="l"/>
              <a:pathLst>
                <a:path h="264063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69104"/>
                  </a:cubicBezTo>
                  <a:lnTo>
                    <a:pt x="660400" y="2640639"/>
                  </a:lnTo>
                  <a:lnTo>
                    <a:pt x="0" y="2640639"/>
                  </a:lnTo>
                  <a:lnTo>
                    <a:pt x="0" y="370789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98425"/>
              <a:ext cx="660400" cy="25422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sp>
        <p:nvSpPr>
          <p:cNvPr name="AutoShape 25" id="25"/>
          <p:cNvSpPr/>
          <p:nvPr/>
        </p:nvSpPr>
        <p:spPr>
          <a:xfrm flipH="true">
            <a:off x="17077631" y="-274996"/>
            <a:ext cx="3190486" cy="3827111"/>
          </a:xfrm>
          <a:prstGeom prst="line">
            <a:avLst/>
          </a:prstGeom>
          <a:ln cap="rnd" w="85725">
            <a:solidFill>
              <a:srgbClr val="E0B15E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234573" y="4423986"/>
            <a:ext cx="7509121" cy="1476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59"/>
              </a:lnSpc>
            </a:pPr>
            <a:r>
              <a:rPr lang="en-US" sz="4882">
                <a:solidFill>
                  <a:srgbClr val="000000"/>
                </a:solidFill>
                <a:latin typeface="DM Sans Bold"/>
              </a:rPr>
              <a:t>Дякую за увагу!</a:t>
            </a:r>
          </a:p>
          <a:p>
            <a:pPr algn="l" marL="0" indent="0" lvl="0">
              <a:lnSpc>
                <a:spcPts val="5859"/>
              </a:lnSpc>
              <a:spcBef>
                <a:spcPct val="0"/>
              </a:spcBef>
            </a:pPr>
            <a:r>
              <a:rPr lang="en-US" sz="4882">
                <a:solidFill>
                  <a:srgbClr val="000000"/>
                </a:solidFill>
                <a:latin typeface="DM Sans Bold"/>
              </a:rPr>
              <a:t>Разом - до Перемоги!</a:t>
            </a:r>
          </a:p>
        </p:txBody>
      </p:sp>
      <p:grpSp>
        <p:nvGrpSpPr>
          <p:cNvPr name="Group 3" id="3"/>
          <p:cNvGrpSpPr/>
          <p:nvPr/>
        </p:nvGrpSpPr>
        <p:grpSpPr>
          <a:xfrm rot="-5400000">
            <a:off x="11391949" y="259694"/>
            <a:ext cx="7087456" cy="9767612"/>
            <a:chOff x="0" y="0"/>
            <a:chExt cx="660400" cy="91013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60400" cy="910133"/>
            </a:xfrm>
            <a:custGeom>
              <a:avLst/>
              <a:gdLst/>
              <a:ahLst/>
              <a:cxnLst/>
              <a:rect r="r" b="b" t="t" l="l"/>
              <a:pathLst>
                <a:path h="910133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30664"/>
                  </a:cubicBezTo>
                  <a:lnTo>
                    <a:pt x="660400" y="910133"/>
                  </a:lnTo>
                  <a:lnTo>
                    <a:pt x="0" y="910133"/>
                  </a:lnTo>
                  <a:lnTo>
                    <a:pt x="0" y="331094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98425"/>
              <a:ext cx="660400" cy="81170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0425671" y="2004947"/>
            <a:ext cx="6304927" cy="6304927"/>
            <a:chOff x="0" y="0"/>
            <a:chExt cx="6350000" cy="6350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655320" y="655320"/>
              <a:ext cx="5039360" cy="5039360"/>
            </a:xfrm>
            <a:custGeom>
              <a:avLst/>
              <a:gdLst/>
              <a:ahLst/>
              <a:cxnLst/>
              <a:rect r="r" b="b" t="t" l="l"/>
              <a:pathLst>
                <a:path h="5039360" w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2"/>
              <a:stretch>
                <a:fillRect l="-16666" t="0" r="-16666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FFFAEB"/>
            </a:solidFill>
          </p:spPr>
        </p:sp>
      </p:grpSp>
      <p:sp>
        <p:nvSpPr>
          <p:cNvPr name="Freeform 9" id="9"/>
          <p:cNvSpPr/>
          <p:nvPr/>
        </p:nvSpPr>
        <p:spPr>
          <a:xfrm flipH="false" flipV="false" rot="0">
            <a:off x="2696539" y="1599772"/>
            <a:ext cx="810350" cy="810350"/>
          </a:xfrm>
          <a:custGeom>
            <a:avLst/>
            <a:gdLst/>
            <a:ahLst/>
            <a:cxnLst/>
            <a:rect r="r" b="b" t="t" l="l"/>
            <a:pathLst>
              <a:path h="810350" w="810350">
                <a:moveTo>
                  <a:pt x="0" y="0"/>
                </a:moveTo>
                <a:lnTo>
                  <a:pt x="810350" y="0"/>
                </a:lnTo>
                <a:lnTo>
                  <a:pt x="810350" y="810351"/>
                </a:lnTo>
                <a:lnTo>
                  <a:pt x="0" y="81035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-1403338" y="8549080"/>
            <a:ext cx="3475840" cy="3475840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3101714" y="9171406"/>
            <a:ext cx="534212" cy="534212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303886" y="-594687"/>
            <a:ext cx="1537234" cy="1537234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10425671" y="458568"/>
            <a:ext cx="483979" cy="483979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21" id="21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2" id="22"/>
          <p:cNvSpPr txBox="true"/>
          <p:nvPr/>
        </p:nvSpPr>
        <p:spPr>
          <a:xfrm rot="0">
            <a:off x="7364235" y="7328799"/>
            <a:ext cx="3559529" cy="981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63"/>
              </a:lnSpc>
            </a:pPr>
            <a:r>
              <a:rPr lang="en-US" sz="3219" spc="-64">
                <a:solidFill>
                  <a:srgbClr val="2B1511"/>
                </a:solidFill>
                <a:latin typeface="DM Sans Bold"/>
              </a:rPr>
              <a:t>Міський голова</a:t>
            </a:r>
          </a:p>
          <a:p>
            <a:pPr algn="l" marL="0" indent="0" lvl="0">
              <a:lnSpc>
                <a:spcPts val="3863"/>
              </a:lnSpc>
              <a:spcBef>
                <a:spcPct val="0"/>
              </a:spcBef>
            </a:pPr>
            <a:r>
              <a:rPr lang="en-US" sz="3219" spc="-64">
                <a:solidFill>
                  <a:srgbClr val="2B1511"/>
                </a:solidFill>
                <a:latin typeface="DM Sans Bold"/>
              </a:rPr>
              <a:t>Ігор РЕНЬКАС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2539904" y="1599772"/>
            <a:ext cx="1343948" cy="895276"/>
          </a:xfrm>
          <a:custGeom>
            <a:avLst/>
            <a:gdLst/>
            <a:ahLst/>
            <a:cxnLst/>
            <a:rect r="r" b="b" t="t" l="l"/>
            <a:pathLst>
              <a:path h="895276" w="1343948">
                <a:moveTo>
                  <a:pt x="0" y="0"/>
                </a:moveTo>
                <a:lnTo>
                  <a:pt x="1343948" y="0"/>
                </a:lnTo>
                <a:lnTo>
                  <a:pt x="1343948" y="895276"/>
                </a:lnTo>
                <a:lnTo>
                  <a:pt x="0" y="89527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4100349" y="1798814"/>
            <a:ext cx="1888784" cy="6962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781"/>
              </a:lnSpc>
            </a:pPr>
            <a:r>
              <a:rPr lang="en-US" sz="2261" spc="-45">
                <a:solidFill>
                  <a:srgbClr val="2B1511"/>
                </a:solidFill>
                <a:latin typeface="DM Sans Bold Italics"/>
              </a:rPr>
              <a:t>Канівська міська рада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095156">
            <a:off x="-4098793" y="-4550300"/>
            <a:ext cx="7891968" cy="7891968"/>
          </a:xfrm>
          <a:custGeom>
            <a:avLst/>
            <a:gdLst/>
            <a:ahLst/>
            <a:cxnLst/>
            <a:rect r="r" b="b" t="t" l="l"/>
            <a:pathLst>
              <a:path h="7891968" w="7891968">
                <a:moveTo>
                  <a:pt x="0" y="0"/>
                </a:moveTo>
                <a:lnTo>
                  <a:pt x="7891967" y="0"/>
                </a:lnTo>
                <a:lnTo>
                  <a:pt x="7891967" y="7891967"/>
                </a:lnTo>
                <a:lnTo>
                  <a:pt x="0" y="78919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707792" y="1028700"/>
            <a:ext cx="12872417" cy="2182829"/>
            <a:chOff x="0" y="0"/>
            <a:chExt cx="3390266" cy="57490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390266" cy="574902"/>
            </a:xfrm>
            <a:custGeom>
              <a:avLst/>
              <a:gdLst/>
              <a:ahLst/>
              <a:cxnLst/>
              <a:rect r="r" b="b" t="t" l="l"/>
              <a:pathLst>
                <a:path h="574902" w="3390266">
                  <a:moveTo>
                    <a:pt x="20449" y="0"/>
                  </a:moveTo>
                  <a:lnTo>
                    <a:pt x="3369818" y="0"/>
                  </a:lnTo>
                  <a:cubicBezTo>
                    <a:pt x="3375241" y="0"/>
                    <a:pt x="3380442" y="2154"/>
                    <a:pt x="3384277" y="5989"/>
                  </a:cubicBezTo>
                  <a:cubicBezTo>
                    <a:pt x="3388112" y="9824"/>
                    <a:pt x="3390266" y="15025"/>
                    <a:pt x="3390266" y="20449"/>
                  </a:cubicBezTo>
                  <a:lnTo>
                    <a:pt x="3390266" y="554453"/>
                  </a:lnTo>
                  <a:cubicBezTo>
                    <a:pt x="3390266" y="559876"/>
                    <a:pt x="3388112" y="565077"/>
                    <a:pt x="3384277" y="568912"/>
                  </a:cubicBezTo>
                  <a:cubicBezTo>
                    <a:pt x="3380442" y="572747"/>
                    <a:pt x="3375241" y="574902"/>
                    <a:pt x="3369818" y="574902"/>
                  </a:cubicBezTo>
                  <a:lnTo>
                    <a:pt x="20449" y="574902"/>
                  </a:lnTo>
                  <a:cubicBezTo>
                    <a:pt x="15025" y="574902"/>
                    <a:pt x="9824" y="572747"/>
                    <a:pt x="5989" y="568912"/>
                  </a:cubicBezTo>
                  <a:cubicBezTo>
                    <a:pt x="2154" y="565077"/>
                    <a:pt x="0" y="559876"/>
                    <a:pt x="0" y="554453"/>
                  </a:cubicBezTo>
                  <a:lnTo>
                    <a:pt x="0" y="20449"/>
                  </a:lnTo>
                  <a:cubicBezTo>
                    <a:pt x="0" y="15025"/>
                    <a:pt x="2154" y="9824"/>
                    <a:pt x="5989" y="5989"/>
                  </a:cubicBezTo>
                  <a:cubicBezTo>
                    <a:pt x="9824" y="2154"/>
                    <a:pt x="15025" y="0"/>
                    <a:pt x="20449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0"/>
              <a:ext cx="3390266" cy="5749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7255"/>
                </a:lnSpc>
                <a:spcBef>
                  <a:spcPct val="0"/>
                </a:spcBef>
              </a:pPr>
              <a:r>
                <a:rPr lang="en-US" sz="6046">
                  <a:solidFill>
                    <a:srgbClr val="2B1511"/>
                  </a:solidFill>
                  <a:latin typeface="Canva Sans Bold"/>
                </a:rPr>
                <a:t>Доходи Канівської громади за 2023 рік</a:t>
              </a: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1095156">
            <a:off x="14074237" y="7160484"/>
            <a:ext cx="7891968" cy="7891968"/>
          </a:xfrm>
          <a:custGeom>
            <a:avLst/>
            <a:gdLst/>
            <a:ahLst/>
            <a:cxnLst/>
            <a:rect r="r" b="b" t="t" l="l"/>
            <a:pathLst>
              <a:path h="7891968" w="7891968">
                <a:moveTo>
                  <a:pt x="0" y="0"/>
                </a:moveTo>
                <a:lnTo>
                  <a:pt x="7891967" y="0"/>
                </a:lnTo>
                <a:lnTo>
                  <a:pt x="7891967" y="7891967"/>
                </a:lnTo>
                <a:lnTo>
                  <a:pt x="0" y="78919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3036870" y="-1312917"/>
            <a:ext cx="2625834" cy="2625834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752881" y="9161550"/>
            <a:ext cx="2625834" cy="2625834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4378715" y="3217133"/>
            <a:ext cx="9947619" cy="5811968"/>
          </a:xfrm>
          <a:custGeom>
            <a:avLst/>
            <a:gdLst/>
            <a:ahLst/>
            <a:cxnLst/>
            <a:rect r="r" b="b" t="t" l="l"/>
            <a:pathLst>
              <a:path h="5811968" w="9947619">
                <a:moveTo>
                  <a:pt x="0" y="0"/>
                </a:moveTo>
                <a:lnTo>
                  <a:pt x="9947619" y="0"/>
                </a:lnTo>
                <a:lnTo>
                  <a:pt x="9947619" y="5811968"/>
                </a:lnTo>
                <a:lnTo>
                  <a:pt x="0" y="581196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095156">
            <a:off x="-4098793" y="-4550300"/>
            <a:ext cx="7891968" cy="7891968"/>
          </a:xfrm>
          <a:custGeom>
            <a:avLst/>
            <a:gdLst/>
            <a:ahLst/>
            <a:cxnLst/>
            <a:rect r="r" b="b" t="t" l="l"/>
            <a:pathLst>
              <a:path h="7891968" w="7891968">
                <a:moveTo>
                  <a:pt x="0" y="0"/>
                </a:moveTo>
                <a:lnTo>
                  <a:pt x="7891967" y="0"/>
                </a:lnTo>
                <a:lnTo>
                  <a:pt x="7891967" y="7891967"/>
                </a:lnTo>
                <a:lnTo>
                  <a:pt x="0" y="78919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707792" y="1028700"/>
            <a:ext cx="12872417" cy="2182829"/>
            <a:chOff x="0" y="0"/>
            <a:chExt cx="3390266" cy="57490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390266" cy="574902"/>
            </a:xfrm>
            <a:custGeom>
              <a:avLst/>
              <a:gdLst/>
              <a:ahLst/>
              <a:cxnLst/>
              <a:rect r="r" b="b" t="t" l="l"/>
              <a:pathLst>
                <a:path h="574902" w="3390266">
                  <a:moveTo>
                    <a:pt x="20449" y="0"/>
                  </a:moveTo>
                  <a:lnTo>
                    <a:pt x="3369818" y="0"/>
                  </a:lnTo>
                  <a:cubicBezTo>
                    <a:pt x="3375241" y="0"/>
                    <a:pt x="3380442" y="2154"/>
                    <a:pt x="3384277" y="5989"/>
                  </a:cubicBezTo>
                  <a:cubicBezTo>
                    <a:pt x="3388112" y="9824"/>
                    <a:pt x="3390266" y="15025"/>
                    <a:pt x="3390266" y="20449"/>
                  </a:cubicBezTo>
                  <a:lnTo>
                    <a:pt x="3390266" y="554453"/>
                  </a:lnTo>
                  <a:cubicBezTo>
                    <a:pt x="3390266" y="559876"/>
                    <a:pt x="3388112" y="565077"/>
                    <a:pt x="3384277" y="568912"/>
                  </a:cubicBezTo>
                  <a:cubicBezTo>
                    <a:pt x="3380442" y="572747"/>
                    <a:pt x="3375241" y="574902"/>
                    <a:pt x="3369818" y="574902"/>
                  </a:cubicBezTo>
                  <a:lnTo>
                    <a:pt x="20449" y="574902"/>
                  </a:lnTo>
                  <a:cubicBezTo>
                    <a:pt x="15025" y="574902"/>
                    <a:pt x="9824" y="572747"/>
                    <a:pt x="5989" y="568912"/>
                  </a:cubicBezTo>
                  <a:cubicBezTo>
                    <a:pt x="2154" y="565077"/>
                    <a:pt x="0" y="559876"/>
                    <a:pt x="0" y="554453"/>
                  </a:cubicBezTo>
                  <a:lnTo>
                    <a:pt x="0" y="20449"/>
                  </a:lnTo>
                  <a:cubicBezTo>
                    <a:pt x="0" y="15025"/>
                    <a:pt x="2154" y="9824"/>
                    <a:pt x="5989" y="5989"/>
                  </a:cubicBezTo>
                  <a:cubicBezTo>
                    <a:pt x="9824" y="2154"/>
                    <a:pt x="15025" y="0"/>
                    <a:pt x="20449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0"/>
              <a:ext cx="3390266" cy="5749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7255"/>
                </a:lnSpc>
                <a:spcBef>
                  <a:spcPct val="0"/>
                </a:spcBef>
              </a:pPr>
              <a:r>
                <a:rPr lang="en-US" sz="6046">
                  <a:solidFill>
                    <a:srgbClr val="2B1511"/>
                  </a:solidFill>
                  <a:latin typeface="Canva Sans Bold"/>
                </a:rPr>
                <a:t>Видатки Канівської громади за 2023 рік</a:t>
              </a: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1095156">
            <a:off x="14074237" y="7160484"/>
            <a:ext cx="7891968" cy="7891968"/>
          </a:xfrm>
          <a:custGeom>
            <a:avLst/>
            <a:gdLst/>
            <a:ahLst/>
            <a:cxnLst/>
            <a:rect r="r" b="b" t="t" l="l"/>
            <a:pathLst>
              <a:path h="7891968" w="7891968">
                <a:moveTo>
                  <a:pt x="0" y="0"/>
                </a:moveTo>
                <a:lnTo>
                  <a:pt x="7891967" y="0"/>
                </a:lnTo>
                <a:lnTo>
                  <a:pt x="7891967" y="7891967"/>
                </a:lnTo>
                <a:lnTo>
                  <a:pt x="0" y="78919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3036870" y="-1312917"/>
            <a:ext cx="2625834" cy="2625834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752881" y="9161550"/>
            <a:ext cx="2625834" cy="2625834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4170191" y="3217133"/>
            <a:ext cx="9947619" cy="5811968"/>
          </a:xfrm>
          <a:custGeom>
            <a:avLst/>
            <a:gdLst/>
            <a:ahLst/>
            <a:cxnLst/>
            <a:rect r="r" b="b" t="t" l="l"/>
            <a:pathLst>
              <a:path h="5811968" w="9947619">
                <a:moveTo>
                  <a:pt x="0" y="0"/>
                </a:moveTo>
                <a:lnTo>
                  <a:pt x="9947618" y="0"/>
                </a:lnTo>
                <a:lnTo>
                  <a:pt x="9947618" y="5811968"/>
                </a:lnTo>
                <a:lnTo>
                  <a:pt x="0" y="581196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0B15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643301" y="5175645"/>
            <a:ext cx="10464525" cy="10464525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AEB"/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2368812" y="-3766275"/>
            <a:ext cx="12607523" cy="12607523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AEB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0238711" y="2312437"/>
            <a:ext cx="7842561" cy="7842561"/>
            <a:chOff x="0" y="0"/>
            <a:chExt cx="6350000" cy="63500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-156812" y="-5088"/>
              <a:ext cx="6663624" cy="6360176"/>
            </a:xfrm>
            <a:custGeom>
              <a:avLst/>
              <a:gdLst/>
              <a:ahLst/>
              <a:cxnLst/>
              <a:rect r="r" b="b" t="t" l="l"/>
              <a:pathLst>
                <a:path h="6360176" w="6663624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FFFAEB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400267" y="526623"/>
              <a:ext cx="5549466" cy="5296755"/>
            </a:xfrm>
            <a:custGeom>
              <a:avLst/>
              <a:gdLst/>
              <a:ahLst/>
              <a:cxnLst/>
              <a:rect r="r" b="b" t="t" l="l"/>
              <a:pathLst>
                <a:path h="5296755" w="5549466">
                  <a:moveTo>
                    <a:pt x="2774733" y="4237"/>
                  </a:moveTo>
                  <a:cubicBezTo>
                    <a:pt x="1827256" y="0"/>
                    <a:pt x="949932" y="503041"/>
                    <a:pt x="474966" y="1322882"/>
                  </a:cubicBezTo>
                  <a:cubicBezTo>
                    <a:pt x="0" y="2142722"/>
                    <a:pt x="0" y="3154032"/>
                    <a:pt x="474966" y="3973872"/>
                  </a:cubicBezTo>
                  <a:cubicBezTo>
                    <a:pt x="949932" y="4793713"/>
                    <a:pt x="1827256" y="5296754"/>
                    <a:pt x="2774733" y="5292517"/>
                  </a:cubicBezTo>
                  <a:cubicBezTo>
                    <a:pt x="3722210" y="5296754"/>
                    <a:pt x="4599534" y="4793713"/>
                    <a:pt x="5074500" y="3973872"/>
                  </a:cubicBezTo>
                  <a:cubicBezTo>
                    <a:pt x="5549466" y="3154032"/>
                    <a:pt x="5549466" y="2142722"/>
                    <a:pt x="5074500" y="1322882"/>
                  </a:cubicBezTo>
                  <a:cubicBezTo>
                    <a:pt x="4599534" y="503041"/>
                    <a:pt x="3722210" y="0"/>
                    <a:pt x="2774733" y="4237"/>
                  </a:cubicBezTo>
                  <a:close/>
                </a:path>
              </a:pathLst>
            </a:custGeom>
            <a:blipFill>
              <a:blip r:embed="rId2"/>
              <a:stretch>
                <a:fillRect l="-24572" t="0" r="-24572" b="0"/>
              </a:stretch>
            </a:blipFill>
          </p:spPr>
        </p:sp>
      </p:grpSp>
      <p:sp>
        <p:nvSpPr>
          <p:cNvPr name="Freeform 11" id="11"/>
          <p:cNvSpPr/>
          <p:nvPr/>
        </p:nvSpPr>
        <p:spPr>
          <a:xfrm flipH="false" flipV="false" rot="0">
            <a:off x="15652706" y="-1342412"/>
            <a:ext cx="4320933" cy="2371112"/>
          </a:xfrm>
          <a:custGeom>
            <a:avLst/>
            <a:gdLst/>
            <a:ahLst/>
            <a:cxnLst/>
            <a:rect r="r" b="b" t="t" l="l"/>
            <a:pathLst>
              <a:path h="2371112" w="4320933">
                <a:moveTo>
                  <a:pt x="0" y="0"/>
                </a:moveTo>
                <a:lnTo>
                  <a:pt x="4320933" y="0"/>
                </a:lnTo>
                <a:lnTo>
                  <a:pt x="4320933" y="2371112"/>
                </a:lnTo>
                <a:lnTo>
                  <a:pt x="0" y="23711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926663" y="1767260"/>
            <a:ext cx="7884751" cy="7702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035"/>
              </a:lnSpc>
              <a:spcBef>
                <a:spcPct val="0"/>
              </a:spcBef>
            </a:pPr>
            <a:r>
              <a:rPr lang="en-US" sz="5029">
                <a:solidFill>
                  <a:srgbClr val="2B1511"/>
                </a:solidFill>
                <a:latin typeface="Canva Sans Bold"/>
              </a:rPr>
              <a:t>Економічна діяльність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755963" y="2812211"/>
            <a:ext cx="7178780" cy="44489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01966" indent="-250983" lvl="1">
              <a:lnSpc>
                <a:spcPts val="3533"/>
              </a:lnSpc>
              <a:buFont typeface="Arial"/>
              <a:buChar char="•"/>
            </a:pPr>
            <a:r>
              <a:rPr lang="en-US" sz="2324">
                <a:solidFill>
                  <a:srgbClr val="000000"/>
                </a:solidFill>
                <a:latin typeface="DM Sans"/>
              </a:rPr>
              <a:t>В адміністративних межах Канівської громади активно функціонує 7 найбільших бюджетоутворюючих підприємств. </a:t>
            </a:r>
          </a:p>
          <a:p>
            <a:pPr>
              <a:lnSpc>
                <a:spcPts val="3533"/>
              </a:lnSpc>
            </a:pPr>
          </a:p>
          <a:p>
            <a:pPr marL="501966" indent="-250983" lvl="1">
              <a:lnSpc>
                <a:spcPts val="3533"/>
              </a:lnSpc>
              <a:buFont typeface="Arial"/>
              <a:buChar char="•"/>
            </a:pPr>
            <a:r>
              <a:rPr lang="en-US" sz="2324">
                <a:solidFill>
                  <a:srgbClr val="000000"/>
                </a:solidFill>
                <a:latin typeface="DM Sans"/>
              </a:rPr>
              <a:t>Чисельність наявного населення в місті станом на 01.11.2023 р. складає 23909 осіб, по селех - 3377 осіб.</a:t>
            </a:r>
          </a:p>
          <a:p>
            <a:pPr>
              <a:lnSpc>
                <a:spcPts val="3533"/>
              </a:lnSpc>
            </a:pPr>
          </a:p>
          <a:p>
            <a:pPr marL="501966" indent="-250983" lvl="1">
              <a:lnSpc>
                <a:spcPts val="3533"/>
              </a:lnSpc>
              <a:buFont typeface="Arial"/>
              <a:buChar char="•"/>
            </a:pPr>
            <a:r>
              <a:rPr lang="en-US" sz="2324">
                <a:solidFill>
                  <a:srgbClr val="000000"/>
                </a:solidFill>
                <a:latin typeface="DM Sans"/>
              </a:rPr>
              <a:t>Кількість внутрішньо переміщених осіб - 4160 осіб.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-1360469" y="9331122"/>
            <a:ext cx="3924501" cy="2153570"/>
          </a:xfrm>
          <a:custGeom>
            <a:avLst/>
            <a:gdLst/>
            <a:ahLst/>
            <a:cxnLst/>
            <a:rect r="r" b="b" t="t" l="l"/>
            <a:pathLst>
              <a:path h="2153570" w="3924501">
                <a:moveTo>
                  <a:pt x="0" y="0"/>
                </a:moveTo>
                <a:lnTo>
                  <a:pt x="3924501" y="0"/>
                </a:lnTo>
                <a:lnTo>
                  <a:pt x="3924501" y="2153570"/>
                </a:lnTo>
                <a:lnTo>
                  <a:pt x="0" y="215357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2380859">
            <a:off x="-1313287" y="7502544"/>
            <a:ext cx="2842082" cy="7461317"/>
            <a:chOff x="0" y="0"/>
            <a:chExt cx="660400" cy="173374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0400" cy="1733748"/>
            </a:xfrm>
            <a:custGeom>
              <a:avLst/>
              <a:gdLst/>
              <a:ahLst/>
              <a:cxnLst/>
              <a:rect r="r" b="b" t="t" l="l"/>
              <a:pathLst>
                <a:path h="1733748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8959"/>
                  </a:cubicBezTo>
                  <a:lnTo>
                    <a:pt x="660400" y="1733748"/>
                  </a:lnTo>
                  <a:lnTo>
                    <a:pt x="0" y="1733748"/>
                  </a:lnTo>
                  <a:lnTo>
                    <a:pt x="0" y="349987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>
                <a:alpha val="43922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98425"/>
              <a:ext cx="660400" cy="163532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2377137">
            <a:off x="-916789" y="4206328"/>
            <a:ext cx="1338510" cy="7384047"/>
            <a:chOff x="0" y="0"/>
            <a:chExt cx="660400" cy="364317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0400" cy="3643174"/>
            </a:xfrm>
            <a:custGeom>
              <a:avLst/>
              <a:gdLst/>
              <a:ahLst/>
              <a:cxnLst/>
              <a:rect r="r" b="b" t="t" l="l"/>
              <a:pathLst>
                <a:path h="3643174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91373"/>
                  </a:cubicBezTo>
                  <a:lnTo>
                    <a:pt x="660400" y="3643174"/>
                  </a:lnTo>
                  <a:lnTo>
                    <a:pt x="0" y="3643174"/>
                  </a:lnTo>
                  <a:lnTo>
                    <a:pt x="0" y="393786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98425"/>
              <a:ext cx="660400" cy="35447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2377137">
            <a:off x="3012298" y="9449050"/>
            <a:ext cx="411277" cy="2198755"/>
            <a:chOff x="0" y="0"/>
            <a:chExt cx="660400" cy="353060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60400" cy="3530605"/>
            </a:xfrm>
            <a:custGeom>
              <a:avLst/>
              <a:gdLst/>
              <a:ahLst/>
              <a:cxnLst/>
              <a:rect r="r" b="b" t="t" l="l"/>
              <a:pathLst>
                <a:path h="3530605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88872"/>
                  </a:cubicBezTo>
                  <a:lnTo>
                    <a:pt x="660400" y="3530605"/>
                  </a:lnTo>
                  <a:lnTo>
                    <a:pt x="0" y="3530605"/>
                  </a:lnTo>
                  <a:lnTo>
                    <a:pt x="0" y="391204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98425"/>
              <a:ext cx="660400" cy="343218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8593381" y="3740822"/>
            <a:ext cx="1290759" cy="1290759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5241"/>
            </a:solidFill>
            <a:ln cap="sq">
              <a:noFill/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 marL="0" indent="0" lvl="0">
                <a:lnSpc>
                  <a:spcPts val="496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8817273" y="3939869"/>
            <a:ext cx="842974" cy="815386"/>
          </a:xfrm>
          <a:custGeom>
            <a:avLst/>
            <a:gdLst/>
            <a:ahLst/>
            <a:cxnLst/>
            <a:rect r="r" b="b" t="t" l="l"/>
            <a:pathLst>
              <a:path h="815386" w="842974">
                <a:moveTo>
                  <a:pt x="0" y="0"/>
                </a:moveTo>
                <a:lnTo>
                  <a:pt x="842975" y="0"/>
                </a:lnTo>
                <a:lnTo>
                  <a:pt x="842975" y="815386"/>
                </a:lnTo>
                <a:lnTo>
                  <a:pt x="0" y="81538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8593381" y="5993633"/>
            <a:ext cx="1290759" cy="1290759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F5241"/>
            </a:solidFill>
            <a:ln cap="sq">
              <a:noFill/>
              <a:prstDash val="solid"/>
              <a:miter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 marL="0" indent="0" lvl="0">
                <a:lnSpc>
                  <a:spcPts val="496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8" id="18"/>
          <p:cNvSpPr/>
          <p:nvPr/>
        </p:nvSpPr>
        <p:spPr>
          <a:xfrm flipH="false" flipV="false" rot="0">
            <a:off x="8817273" y="6288028"/>
            <a:ext cx="842974" cy="701968"/>
          </a:xfrm>
          <a:custGeom>
            <a:avLst/>
            <a:gdLst/>
            <a:ahLst/>
            <a:cxnLst/>
            <a:rect r="r" b="b" t="t" l="l"/>
            <a:pathLst>
              <a:path h="701968" w="842974">
                <a:moveTo>
                  <a:pt x="0" y="0"/>
                </a:moveTo>
                <a:lnTo>
                  <a:pt x="842975" y="0"/>
                </a:lnTo>
                <a:lnTo>
                  <a:pt x="842975" y="701968"/>
                </a:lnTo>
                <a:lnTo>
                  <a:pt x="0" y="70196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19" id="19"/>
          <p:cNvSpPr/>
          <p:nvPr/>
        </p:nvSpPr>
        <p:spPr>
          <a:xfrm flipV="true">
            <a:off x="-2023730" y="7040723"/>
            <a:ext cx="3495899" cy="4260352"/>
          </a:xfrm>
          <a:prstGeom prst="line">
            <a:avLst/>
          </a:prstGeom>
          <a:ln cap="rnd" w="85725">
            <a:solidFill>
              <a:srgbClr val="E0B15E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0" id="20"/>
          <p:cNvGrpSpPr/>
          <p:nvPr/>
        </p:nvGrpSpPr>
        <p:grpSpPr>
          <a:xfrm rot="0">
            <a:off x="2848667" y="1464833"/>
            <a:ext cx="5491043" cy="7357334"/>
            <a:chOff x="0" y="0"/>
            <a:chExt cx="7108850" cy="9525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7108851" cy="9525000"/>
            </a:xfrm>
            <a:custGeom>
              <a:avLst/>
              <a:gdLst/>
              <a:ahLst/>
              <a:cxnLst/>
              <a:rect r="r" b="b" t="t" l="l"/>
              <a:pathLst>
                <a:path h="9525000" w="7108851">
                  <a:moveTo>
                    <a:pt x="0" y="9042400"/>
                  </a:moveTo>
                  <a:lnTo>
                    <a:pt x="0" y="482600"/>
                  </a:lnTo>
                  <a:cubicBezTo>
                    <a:pt x="0" y="215900"/>
                    <a:pt x="241701" y="0"/>
                    <a:pt x="540273" y="0"/>
                  </a:cubicBezTo>
                  <a:lnTo>
                    <a:pt x="6568577" y="0"/>
                  </a:lnTo>
                  <a:cubicBezTo>
                    <a:pt x="6867149" y="0"/>
                    <a:pt x="7108851" y="217170"/>
                    <a:pt x="7108851" y="482600"/>
                  </a:cubicBezTo>
                  <a:lnTo>
                    <a:pt x="7108851" y="9042400"/>
                  </a:lnTo>
                  <a:cubicBezTo>
                    <a:pt x="7108851" y="9309100"/>
                    <a:pt x="6867149" y="9525000"/>
                    <a:pt x="6568577" y="9525000"/>
                  </a:cubicBezTo>
                  <a:lnTo>
                    <a:pt x="540273" y="9525000"/>
                  </a:lnTo>
                  <a:cubicBezTo>
                    <a:pt x="243123" y="9525000"/>
                    <a:pt x="0" y="9309100"/>
                    <a:pt x="0" y="9042400"/>
                  </a:cubicBezTo>
                  <a:close/>
                </a:path>
              </a:pathLst>
            </a:custGeom>
            <a:blipFill>
              <a:blip r:embed="rId6"/>
              <a:stretch>
                <a:fillRect l="-82465" t="0" r="-82465" b="0"/>
              </a:stretch>
            </a:blipFill>
          </p:spPr>
        </p:sp>
      </p:grpSp>
      <p:sp>
        <p:nvSpPr>
          <p:cNvPr name="TextBox 22" id="22"/>
          <p:cNvSpPr txBox="true"/>
          <p:nvPr/>
        </p:nvSpPr>
        <p:spPr>
          <a:xfrm rot="0">
            <a:off x="10016428" y="3790659"/>
            <a:ext cx="7705680" cy="9398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56"/>
              </a:lnSpc>
            </a:pPr>
            <a:r>
              <a:rPr lang="en-US" sz="2754">
                <a:solidFill>
                  <a:srgbClr val="EF5241"/>
                </a:solidFill>
                <a:latin typeface="DM Sans Bold"/>
              </a:rPr>
              <a:t>Підготовлено 120 проєктів для розгляду на сесії міської ради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0016428" y="6145294"/>
            <a:ext cx="7705680" cy="9398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56"/>
              </a:lnSpc>
            </a:pPr>
            <a:r>
              <a:rPr lang="en-US" sz="2754">
                <a:solidFill>
                  <a:srgbClr val="EF5241"/>
                </a:solidFill>
                <a:latin typeface="DM Sans Bold"/>
              </a:rPr>
              <a:t>Виготовлено 10 проєктів землеустрою для передачі землі учасникам АТО/ООС </a:t>
            </a:r>
          </a:p>
        </p:txBody>
      </p:sp>
      <p:grpSp>
        <p:nvGrpSpPr>
          <p:cNvPr name="Group 24" id="24"/>
          <p:cNvGrpSpPr/>
          <p:nvPr/>
        </p:nvGrpSpPr>
        <p:grpSpPr>
          <a:xfrm rot="0">
            <a:off x="7372687" y="2412903"/>
            <a:ext cx="8513217" cy="1268429"/>
            <a:chOff x="0" y="0"/>
            <a:chExt cx="2242164" cy="334072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2242164" cy="334072"/>
            </a:xfrm>
            <a:custGeom>
              <a:avLst/>
              <a:gdLst/>
              <a:ahLst/>
              <a:cxnLst/>
              <a:rect r="r" b="b" t="t" l="l"/>
              <a:pathLst>
                <a:path h="334072" w="2242164">
                  <a:moveTo>
                    <a:pt x="30920" y="0"/>
                  </a:moveTo>
                  <a:lnTo>
                    <a:pt x="2211244" y="0"/>
                  </a:lnTo>
                  <a:cubicBezTo>
                    <a:pt x="2228321" y="0"/>
                    <a:pt x="2242164" y="13843"/>
                    <a:pt x="2242164" y="30920"/>
                  </a:cubicBezTo>
                  <a:lnTo>
                    <a:pt x="2242164" y="303152"/>
                  </a:lnTo>
                  <a:cubicBezTo>
                    <a:pt x="2242164" y="320229"/>
                    <a:pt x="2228321" y="334072"/>
                    <a:pt x="2211244" y="334072"/>
                  </a:cubicBezTo>
                  <a:lnTo>
                    <a:pt x="30920" y="334072"/>
                  </a:lnTo>
                  <a:cubicBezTo>
                    <a:pt x="13843" y="334072"/>
                    <a:pt x="0" y="320229"/>
                    <a:pt x="0" y="303152"/>
                  </a:cubicBezTo>
                  <a:lnTo>
                    <a:pt x="0" y="30920"/>
                  </a:lnTo>
                  <a:cubicBezTo>
                    <a:pt x="0" y="13843"/>
                    <a:pt x="13843" y="0"/>
                    <a:pt x="30920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</p:sp>
        <p:sp>
          <p:nvSpPr>
            <p:cNvPr name="TextBox 26" id="26"/>
            <p:cNvSpPr txBox="true"/>
            <p:nvPr/>
          </p:nvSpPr>
          <p:spPr>
            <a:xfrm>
              <a:off x="0" y="0"/>
              <a:ext cx="2242164" cy="3340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5935"/>
                </a:lnSpc>
                <a:spcBef>
                  <a:spcPct val="0"/>
                </a:spcBef>
              </a:pPr>
              <a:r>
                <a:rPr lang="en-US" sz="4946">
                  <a:solidFill>
                    <a:srgbClr val="2B1511"/>
                  </a:solidFill>
                  <a:latin typeface="Canva Sans Bold"/>
                </a:rPr>
                <a:t>Земельні питання</a:t>
              </a:r>
            </a:p>
          </p:txBody>
        </p:sp>
      </p:grpSp>
      <p:sp>
        <p:nvSpPr>
          <p:cNvPr name="TextBox 27" id="27"/>
          <p:cNvSpPr txBox="true"/>
          <p:nvPr/>
        </p:nvSpPr>
        <p:spPr>
          <a:xfrm rot="0">
            <a:off x="10016428" y="4824307"/>
            <a:ext cx="7061203" cy="12081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65"/>
              </a:lnSpc>
            </a:pPr>
            <a:r>
              <a:rPr lang="en-US" sz="2148">
                <a:solidFill>
                  <a:srgbClr val="000000"/>
                </a:solidFill>
                <a:latin typeface="DM Sans"/>
              </a:rPr>
              <a:t>Більшість проєктів рішень стосується громадян на предмет затвердження техдокументації під існуючими житловими будинками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0016428" y="7217717"/>
            <a:ext cx="7242872" cy="12081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65"/>
              </a:lnSpc>
            </a:pPr>
            <a:r>
              <a:rPr lang="en-US" sz="2148">
                <a:solidFill>
                  <a:srgbClr val="000000"/>
                </a:solidFill>
                <a:latin typeface="DM Sans"/>
              </a:rPr>
              <a:t>Шляхом проведення інвентаризації земель в межаї Канівської громади було виявлено та запропоновано земельні ділянки учасникам АТО/ООС.</a:t>
            </a:r>
          </a:p>
        </p:txBody>
      </p:sp>
      <p:grpSp>
        <p:nvGrpSpPr>
          <p:cNvPr name="Group 29" id="29"/>
          <p:cNvGrpSpPr/>
          <p:nvPr/>
        </p:nvGrpSpPr>
        <p:grpSpPr>
          <a:xfrm rot="-8419140">
            <a:off x="16781988" y="-3913825"/>
            <a:ext cx="2842082" cy="7253346"/>
            <a:chOff x="0" y="0"/>
            <a:chExt cx="660400" cy="1685423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660400" cy="1685423"/>
            </a:xfrm>
            <a:custGeom>
              <a:avLst/>
              <a:gdLst/>
              <a:ahLst/>
              <a:cxnLst/>
              <a:rect r="r" b="b" t="t" l="l"/>
              <a:pathLst>
                <a:path h="1685423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7885"/>
                  </a:cubicBezTo>
                  <a:lnTo>
                    <a:pt x="660400" y="1685423"/>
                  </a:lnTo>
                  <a:lnTo>
                    <a:pt x="0" y="1685423"/>
                  </a:lnTo>
                  <a:lnTo>
                    <a:pt x="0" y="348878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>
                <a:alpha val="43922"/>
              </a:srgbClr>
            </a:solidFill>
          </p:spPr>
        </p:sp>
        <p:sp>
          <p:nvSpPr>
            <p:cNvPr name="TextBox 31" id="31"/>
            <p:cNvSpPr txBox="true"/>
            <p:nvPr/>
          </p:nvSpPr>
          <p:spPr>
            <a:xfrm>
              <a:off x="0" y="98425"/>
              <a:ext cx="660400" cy="15869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32" id="32"/>
          <p:cNvGrpSpPr/>
          <p:nvPr/>
        </p:nvGrpSpPr>
        <p:grpSpPr>
          <a:xfrm rot="-8422862">
            <a:off x="18554197" y="565355"/>
            <a:ext cx="1338510" cy="5875601"/>
            <a:chOff x="0" y="0"/>
            <a:chExt cx="660400" cy="289893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660400" cy="2898930"/>
            </a:xfrm>
            <a:custGeom>
              <a:avLst/>
              <a:gdLst/>
              <a:ahLst/>
              <a:cxnLst/>
              <a:rect r="r" b="b" t="t" l="l"/>
              <a:pathLst>
                <a:path h="2898930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74841"/>
                  </a:cubicBezTo>
                  <a:lnTo>
                    <a:pt x="660400" y="2898930"/>
                  </a:lnTo>
                  <a:lnTo>
                    <a:pt x="0" y="2898930"/>
                  </a:lnTo>
                  <a:lnTo>
                    <a:pt x="0" y="376714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34" id="34"/>
            <p:cNvSpPr txBox="true"/>
            <p:nvPr/>
          </p:nvSpPr>
          <p:spPr>
            <a:xfrm>
              <a:off x="0" y="98425"/>
              <a:ext cx="660400" cy="28005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35" id="35"/>
          <p:cNvGrpSpPr/>
          <p:nvPr/>
        </p:nvGrpSpPr>
        <p:grpSpPr>
          <a:xfrm rot="-8422862">
            <a:off x="14997526" y="-558072"/>
            <a:ext cx="411277" cy="1644511"/>
            <a:chOff x="0" y="0"/>
            <a:chExt cx="660400" cy="2640639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660400" cy="2640639"/>
            </a:xfrm>
            <a:custGeom>
              <a:avLst/>
              <a:gdLst/>
              <a:ahLst/>
              <a:cxnLst/>
              <a:rect r="r" b="b" t="t" l="l"/>
              <a:pathLst>
                <a:path h="264063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69104"/>
                  </a:cubicBezTo>
                  <a:lnTo>
                    <a:pt x="660400" y="2640639"/>
                  </a:lnTo>
                  <a:lnTo>
                    <a:pt x="0" y="2640639"/>
                  </a:lnTo>
                  <a:lnTo>
                    <a:pt x="0" y="370789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37" id="37"/>
            <p:cNvSpPr txBox="true"/>
            <p:nvPr/>
          </p:nvSpPr>
          <p:spPr>
            <a:xfrm>
              <a:off x="0" y="98425"/>
              <a:ext cx="660400" cy="25422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sp>
        <p:nvSpPr>
          <p:cNvPr name="AutoShape 38" id="38"/>
          <p:cNvSpPr/>
          <p:nvPr/>
        </p:nvSpPr>
        <p:spPr>
          <a:xfrm flipH="true">
            <a:off x="17077631" y="-274996"/>
            <a:ext cx="3190486" cy="3827111"/>
          </a:xfrm>
          <a:prstGeom prst="line">
            <a:avLst/>
          </a:prstGeom>
          <a:ln cap="rnd" w="85725">
            <a:solidFill>
              <a:srgbClr val="E0B15E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687361" y="-3210146"/>
            <a:ext cx="8477692" cy="8477692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2170699" y="1518272"/>
            <a:ext cx="5391748" cy="1163460"/>
            <a:chOff x="0" y="0"/>
            <a:chExt cx="1420049" cy="30642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420049" cy="306426"/>
            </a:xfrm>
            <a:custGeom>
              <a:avLst/>
              <a:gdLst/>
              <a:ahLst/>
              <a:cxnLst/>
              <a:rect r="r" b="b" t="t" l="l"/>
              <a:pathLst>
                <a:path h="306426" w="1420049">
                  <a:moveTo>
                    <a:pt x="17231" y="0"/>
                  </a:moveTo>
                  <a:lnTo>
                    <a:pt x="1402818" y="0"/>
                  </a:lnTo>
                  <a:cubicBezTo>
                    <a:pt x="1412334" y="0"/>
                    <a:pt x="1420049" y="7714"/>
                    <a:pt x="1420049" y="17231"/>
                  </a:cubicBezTo>
                  <a:lnTo>
                    <a:pt x="1420049" y="289195"/>
                  </a:lnTo>
                  <a:cubicBezTo>
                    <a:pt x="1420049" y="293765"/>
                    <a:pt x="1418233" y="298148"/>
                    <a:pt x="1415002" y="301379"/>
                  </a:cubicBezTo>
                  <a:cubicBezTo>
                    <a:pt x="1411771" y="304610"/>
                    <a:pt x="1407388" y="306426"/>
                    <a:pt x="1402818" y="306426"/>
                  </a:cubicBezTo>
                  <a:lnTo>
                    <a:pt x="17231" y="306426"/>
                  </a:lnTo>
                  <a:cubicBezTo>
                    <a:pt x="7714" y="306426"/>
                    <a:pt x="0" y="298711"/>
                    <a:pt x="0" y="289195"/>
                  </a:cubicBezTo>
                  <a:lnTo>
                    <a:pt x="0" y="17231"/>
                  </a:lnTo>
                  <a:cubicBezTo>
                    <a:pt x="0" y="7714"/>
                    <a:pt x="7714" y="0"/>
                    <a:pt x="17231" y="0"/>
                  </a:cubicBezTo>
                  <a:close/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66675"/>
              <a:ext cx="1420049" cy="373101"/>
            </a:xfrm>
            <a:prstGeom prst="rect">
              <a:avLst/>
            </a:prstGeom>
          </p:spPr>
          <p:txBody>
            <a:bodyPr anchor="ctr" rtlCol="false" tIns="215900" lIns="215900" bIns="215900" rIns="215900"/>
            <a:lstStyle/>
            <a:p>
              <a:pPr algn="ctr" marL="0" indent="0" lvl="0">
                <a:lnSpc>
                  <a:spcPts val="5179"/>
                </a:lnSpc>
                <a:spcBef>
                  <a:spcPct val="0"/>
                </a:spcBef>
              </a:pPr>
              <a:r>
                <a:rPr lang="en-US" sz="3699">
                  <a:solidFill>
                    <a:srgbClr val="2B1511"/>
                  </a:solidFill>
                  <a:latin typeface="Canva Sans Bold"/>
                </a:rPr>
                <a:t>Благоустрій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1715057" y="1469177"/>
            <a:ext cx="1438188" cy="1438188"/>
            <a:chOff x="0" y="0"/>
            <a:chExt cx="1734904" cy="173490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734820" cy="1734820"/>
            </a:xfrm>
            <a:custGeom>
              <a:avLst/>
              <a:gdLst/>
              <a:ahLst/>
              <a:cxnLst/>
              <a:rect r="r" b="b" t="t" l="l"/>
              <a:pathLst>
                <a:path h="1734820" w="1734820">
                  <a:moveTo>
                    <a:pt x="0" y="867410"/>
                  </a:moveTo>
                  <a:cubicBezTo>
                    <a:pt x="0" y="388366"/>
                    <a:pt x="388366" y="0"/>
                    <a:pt x="867410" y="0"/>
                  </a:cubicBezTo>
                  <a:cubicBezTo>
                    <a:pt x="1346454" y="0"/>
                    <a:pt x="1734820" y="388366"/>
                    <a:pt x="1734820" y="867410"/>
                  </a:cubicBezTo>
                  <a:cubicBezTo>
                    <a:pt x="1734820" y="1346454"/>
                    <a:pt x="1346454" y="1734820"/>
                    <a:pt x="867410" y="1734820"/>
                  </a:cubicBezTo>
                  <a:cubicBezTo>
                    <a:pt x="388366" y="1734820"/>
                    <a:pt x="0" y="1346581"/>
                    <a:pt x="0" y="867410"/>
                  </a:cubicBezTo>
                  <a:close/>
                </a:path>
              </a:pathLst>
            </a:custGeom>
            <a:solidFill>
              <a:srgbClr val="EF5241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0519559" y="2023386"/>
            <a:ext cx="3830680" cy="658347"/>
            <a:chOff x="0" y="0"/>
            <a:chExt cx="4620996" cy="794172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4620895" cy="794131"/>
            </a:xfrm>
            <a:custGeom>
              <a:avLst/>
              <a:gdLst/>
              <a:ahLst/>
              <a:cxnLst/>
              <a:rect r="r" b="b" t="t" l="l"/>
              <a:pathLst>
                <a:path h="794131" w="4620895">
                  <a:moveTo>
                    <a:pt x="418211" y="794131"/>
                  </a:moveTo>
                  <a:cubicBezTo>
                    <a:pt x="982726" y="417957"/>
                    <a:pt x="1630934" y="229870"/>
                    <a:pt x="2320925" y="229870"/>
                  </a:cubicBezTo>
                  <a:cubicBezTo>
                    <a:pt x="2990088" y="229870"/>
                    <a:pt x="3638169" y="417957"/>
                    <a:pt x="4223639" y="794131"/>
                  </a:cubicBezTo>
                  <a:cubicBezTo>
                    <a:pt x="4620895" y="794131"/>
                    <a:pt x="4620895" y="794131"/>
                    <a:pt x="4620895" y="794131"/>
                  </a:cubicBezTo>
                  <a:cubicBezTo>
                    <a:pt x="4432681" y="647827"/>
                    <a:pt x="4432681" y="647827"/>
                    <a:pt x="4432681" y="647827"/>
                  </a:cubicBezTo>
                  <a:cubicBezTo>
                    <a:pt x="3805555" y="229870"/>
                    <a:pt x="3073654" y="0"/>
                    <a:pt x="2320925" y="0"/>
                  </a:cubicBezTo>
                  <a:cubicBezTo>
                    <a:pt x="1547241" y="0"/>
                    <a:pt x="815467" y="229870"/>
                    <a:pt x="188214" y="647827"/>
                  </a:cubicBezTo>
                  <a:cubicBezTo>
                    <a:pt x="0" y="794131"/>
                    <a:pt x="0" y="794131"/>
                    <a:pt x="0" y="794131"/>
                  </a:cubicBezTo>
                  <a:lnTo>
                    <a:pt x="418211" y="794131"/>
                  </a:lnTo>
                  <a:close/>
                </a:path>
              </a:pathLst>
            </a:custGeom>
            <a:solidFill>
              <a:srgbClr val="EF5241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1715057" y="7379634"/>
            <a:ext cx="1438188" cy="1438188"/>
            <a:chOff x="0" y="0"/>
            <a:chExt cx="1734904" cy="1734904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734820" cy="1734820"/>
            </a:xfrm>
            <a:custGeom>
              <a:avLst/>
              <a:gdLst/>
              <a:ahLst/>
              <a:cxnLst/>
              <a:rect r="r" b="b" t="t" l="l"/>
              <a:pathLst>
                <a:path h="1734820" w="1734820">
                  <a:moveTo>
                    <a:pt x="0" y="867410"/>
                  </a:moveTo>
                  <a:cubicBezTo>
                    <a:pt x="0" y="388366"/>
                    <a:pt x="388366" y="0"/>
                    <a:pt x="867410" y="0"/>
                  </a:cubicBezTo>
                  <a:cubicBezTo>
                    <a:pt x="1346454" y="0"/>
                    <a:pt x="1734820" y="388366"/>
                    <a:pt x="1734820" y="867410"/>
                  </a:cubicBezTo>
                  <a:cubicBezTo>
                    <a:pt x="1734820" y="1346454"/>
                    <a:pt x="1346454" y="1734820"/>
                    <a:pt x="867410" y="1734820"/>
                  </a:cubicBezTo>
                  <a:cubicBezTo>
                    <a:pt x="388366" y="1734820"/>
                    <a:pt x="0" y="1346581"/>
                    <a:pt x="0" y="867410"/>
                  </a:cubicBezTo>
                  <a:close/>
                </a:path>
              </a:pathLst>
            </a:custGeom>
            <a:solidFill>
              <a:srgbClr val="EF5241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0502203" y="7605268"/>
            <a:ext cx="3865093" cy="658347"/>
            <a:chOff x="0" y="0"/>
            <a:chExt cx="4662509" cy="794172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662551" cy="794131"/>
            </a:xfrm>
            <a:custGeom>
              <a:avLst/>
              <a:gdLst/>
              <a:ahLst/>
              <a:cxnLst/>
              <a:rect r="r" b="b" t="t" l="l"/>
              <a:pathLst>
                <a:path h="794131" w="4662551">
                  <a:moveTo>
                    <a:pt x="4265295" y="0"/>
                  </a:moveTo>
                  <a:cubicBezTo>
                    <a:pt x="4244340" y="0"/>
                    <a:pt x="4244340" y="0"/>
                    <a:pt x="4244340" y="0"/>
                  </a:cubicBezTo>
                  <a:cubicBezTo>
                    <a:pt x="3679825" y="355346"/>
                    <a:pt x="3010789" y="564261"/>
                    <a:pt x="2341753" y="564261"/>
                  </a:cubicBezTo>
                  <a:cubicBezTo>
                    <a:pt x="1651762" y="564261"/>
                    <a:pt x="982726" y="355346"/>
                    <a:pt x="418211" y="0"/>
                  </a:cubicBezTo>
                  <a:cubicBezTo>
                    <a:pt x="397256" y="0"/>
                    <a:pt x="397256" y="0"/>
                    <a:pt x="3972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9042" y="146304"/>
                    <a:pt x="209042" y="146304"/>
                    <a:pt x="209042" y="146304"/>
                  </a:cubicBezTo>
                  <a:cubicBezTo>
                    <a:pt x="836295" y="564261"/>
                    <a:pt x="1568069" y="794131"/>
                    <a:pt x="2341753" y="794131"/>
                  </a:cubicBezTo>
                  <a:cubicBezTo>
                    <a:pt x="3094482" y="794131"/>
                    <a:pt x="3826256" y="564261"/>
                    <a:pt x="4453509" y="146304"/>
                  </a:cubicBezTo>
                  <a:cubicBezTo>
                    <a:pt x="4662551" y="0"/>
                    <a:pt x="4662551" y="0"/>
                    <a:pt x="4662551" y="0"/>
                  </a:cubicBezTo>
                  <a:lnTo>
                    <a:pt x="4265295" y="0"/>
                  </a:lnTo>
                  <a:close/>
                </a:path>
              </a:pathLst>
            </a:custGeom>
            <a:solidFill>
              <a:srgbClr val="EF5241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8751300" y="4432934"/>
            <a:ext cx="1438188" cy="1421131"/>
            <a:chOff x="0" y="0"/>
            <a:chExt cx="1734904" cy="1714328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734820" cy="1714246"/>
            </a:xfrm>
            <a:custGeom>
              <a:avLst/>
              <a:gdLst/>
              <a:ahLst/>
              <a:cxnLst/>
              <a:rect r="r" b="b" t="t" l="l"/>
              <a:pathLst>
                <a:path h="1714246" w="1734820">
                  <a:moveTo>
                    <a:pt x="0" y="857123"/>
                  </a:moveTo>
                  <a:cubicBezTo>
                    <a:pt x="0" y="383794"/>
                    <a:pt x="388366" y="0"/>
                    <a:pt x="867410" y="0"/>
                  </a:cubicBezTo>
                  <a:cubicBezTo>
                    <a:pt x="1346454" y="0"/>
                    <a:pt x="1734820" y="383794"/>
                    <a:pt x="1734820" y="857123"/>
                  </a:cubicBezTo>
                  <a:cubicBezTo>
                    <a:pt x="1734820" y="1330452"/>
                    <a:pt x="1346454" y="1714246"/>
                    <a:pt x="867410" y="1714246"/>
                  </a:cubicBezTo>
                  <a:cubicBezTo>
                    <a:pt x="388366" y="1714246"/>
                    <a:pt x="0" y="1330579"/>
                    <a:pt x="0" y="857123"/>
                  </a:cubicBezTo>
                  <a:close/>
                </a:path>
              </a:pathLst>
            </a:custGeom>
            <a:solidFill>
              <a:srgbClr val="A44F30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9323762" y="3220080"/>
            <a:ext cx="658347" cy="3846540"/>
            <a:chOff x="0" y="0"/>
            <a:chExt cx="794172" cy="4640128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794131" cy="4640072"/>
            </a:xfrm>
            <a:custGeom>
              <a:avLst/>
              <a:gdLst/>
              <a:ahLst/>
              <a:cxnLst/>
              <a:rect r="r" b="b" t="t" l="l"/>
              <a:pathLst>
                <a:path h="4640072" w="794131">
                  <a:moveTo>
                    <a:pt x="794131" y="4222115"/>
                  </a:moveTo>
                  <a:cubicBezTo>
                    <a:pt x="417957" y="3657727"/>
                    <a:pt x="229870" y="3009773"/>
                    <a:pt x="229870" y="2320036"/>
                  </a:cubicBezTo>
                  <a:cubicBezTo>
                    <a:pt x="229870" y="1630299"/>
                    <a:pt x="417957" y="982345"/>
                    <a:pt x="794131" y="418084"/>
                  </a:cubicBezTo>
                  <a:cubicBezTo>
                    <a:pt x="794131" y="0"/>
                    <a:pt x="794131" y="0"/>
                    <a:pt x="794131" y="0"/>
                  </a:cubicBezTo>
                  <a:cubicBezTo>
                    <a:pt x="647827" y="188087"/>
                    <a:pt x="647827" y="188087"/>
                    <a:pt x="647827" y="188087"/>
                  </a:cubicBezTo>
                  <a:cubicBezTo>
                    <a:pt x="209042" y="836041"/>
                    <a:pt x="0" y="1567561"/>
                    <a:pt x="0" y="2320036"/>
                  </a:cubicBezTo>
                  <a:cubicBezTo>
                    <a:pt x="0" y="3072511"/>
                    <a:pt x="209042" y="3804031"/>
                    <a:pt x="647827" y="4451985"/>
                  </a:cubicBezTo>
                  <a:cubicBezTo>
                    <a:pt x="794131" y="4640072"/>
                    <a:pt x="794131" y="4640072"/>
                    <a:pt x="794131" y="4640072"/>
                  </a:cubicBezTo>
                  <a:lnTo>
                    <a:pt x="794131" y="4222115"/>
                  </a:lnTo>
                  <a:close/>
                </a:path>
              </a:pathLst>
            </a:custGeom>
            <a:solidFill>
              <a:srgbClr val="A44F30"/>
            </a:solid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14679113" y="4432934"/>
            <a:ext cx="1438188" cy="1421131"/>
            <a:chOff x="0" y="0"/>
            <a:chExt cx="1734904" cy="1714328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734820" cy="1714246"/>
            </a:xfrm>
            <a:custGeom>
              <a:avLst/>
              <a:gdLst/>
              <a:ahLst/>
              <a:cxnLst/>
              <a:rect r="r" b="b" t="t" l="l"/>
              <a:pathLst>
                <a:path h="1714246" w="1734820">
                  <a:moveTo>
                    <a:pt x="0" y="857123"/>
                  </a:moveTo>
                  <a:cubicBezTo>
                    <a:pt x="0" y="383794"/>
                    <a:pt x="388366" y="0"/>
                    <a:pt x="867410" y="0"/>
                  </a:cubicBezTo>
                  <a:cubicBezTo>
                    <a:pt x="1346454" y="0"/>
                    <a:pt x="1734820" y="383794"/>
                    <a:pt x="1734820" y="857123"/>
                  </a:cubicBezTo>
                  <a:cubicBezTo>
                    <a:pt x="1734820" y="1330452"/>
                    <a:pt x="1346454" y="1714246"/>
                    <a:pt x="867410" y="1714246"/>
                  </a:cubicBezTo>
                  <a:cubicBezTo>
                    <a:pt x="388366" y="1714246"/>
                    <a:pt x="0" y="1330579"/>
                    <a:pt x="0" y="857123"/>
                  </a:cubicBezTo>
                  <a:close/>
                </a:path>
              </a:pathLst>
            </a:custGeom>
            <a:solidFill>
              <a:srgbClr val="A44F30"/>
            </a:solidFill>
          </p:spPr>
        </p:sp>
      </p:grpSp>
      <p:grpSp>
        <p:nvGrpSpPr>
          <p:cNvPr name="Group 22" id="22"/>
          <p:cNvGrpSpPr/>
          <p:nvPr/>
        </p:nvGrpSpPr>
        <p:grpSpPr>
          <a:xfrm rot="0">
            <a:off x="14887390" y="3201826"/>
            <a:ext cx="658347" cy="3883348"/>
            <a:chOff x="0" y="0"/>
            <a:chExt cx="794172" cy="4684529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794131" cy="4684522"/>
            </a:xfrm>
            <a:custGeom>
              <a:avLst/>
              <a:gdLst/>
              <a:ahLst/>
              <a:cxnLst/>
              <a:rect r="r" b="b" t="t" l="l"/>
              <a:pathLst>
                <a:path h="4684522" w="794131">
                  <a:moveTo>
                    <a:pt x="146304" y="20916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18211"/>
                    <a:pt x="0" y="418211"/>
                    <a:pt x="0" y="418211"/>
                  </a:cubicBezTo>
                  <a:cubicBezTo>
                    <a:pt x="376174" y="982853"/>
                    <a:pt x="564261" y="1652143"/>
                    <a:pt x="564261" y="2342261"/>
                  </a:cubicBezTo>
                  <a:cubicBezTo>
                    <a:pt x="564261" y="3032379"/>
                    <a:pt x="376174" y="3701669"/>
                    <a:pt x="0" y="4266311"/>
                  </a:cubicBezTo>
                  <a:cubicBezTo>
                    <a:pt x="0" y="4684522"/>
                    <a:pt x="0" y="4684522"/>
                    <a:pt x="0" y="4684522"/>
                  </a:cubicBezTo>
                  <a:cubicBezTo>
                    <a:pt x="146304" y="4475353"/>
                    <a:pt x="146304" y="4475353"/>
                    <a:pt x="146304" y="4475353"/>
                  </a:cubicBezTo>
                  <a:cubicBezTo>
                    <a:pt x="585216" y="3827018"/>
                    <a:pt x="794131" y="3095117"/>
                    <a:pt x="794131" y="2342261"/>
                  </a:cubicBezTo>
                  <a:cubicBezTo>
                    <a:pt x="794131" y="1589405"/>
                    <a:pt x="585216" y="857377"/>
                    <a:pt x="146304" y="209169"/>
                  </a:cubicBezTo>
                  <a:close/>
                </a:path>
              </a:pathLst>
            </a:custGeom>
            <a:solidFill>
              <a:srgbClr val="A44F30"/>
            </a:solidFill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9110239" y="4783195"/>
            <a:ext cx="720310" cy="720310"/>
          </a:xfrm>
          <a:custGeom>
            <a:avLst/>
            <a:gdLst/>
            <a:ahLst/>
            <a:cxnLst/>
            <a:rect r="r" b="b" t="t" l="l"/>
            <a:pathLst>
              <a:path h="720310" w="720310">
                <a:moveTo>
                  <a:pt x="0" y="0"/>
                </a:moveTo>
                <a:lnTo>
                  <a:pt x="720310" y="0"/>
                </a:lnTo>
                <a:lnTo>
                  <a:pt x="720310" y="720310"/>
                </a:lnTo>
                <a:lnTo>
                  <a:pt x="0" y="72031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14947680" y="4692973"/>
            <a:ext cx="901055" cy="901055"/>
          </a:xfrm>
          <a:custGeom>
            <a:avLst/>
            <a:gdLst/>
            <a:ahLst/>
            <a:cxnLst/>
            <a:rect r="r" b="b" t="t" l="l"/>
            <a:pathLst>
              <a:path h="901055" w="901055">
                <a:moveTo>
                  <a:pt x="0" y="0"/>
                </a:moveTo>
                <a:lnTo>
                  <a:pt x="901054" y="0"/>
                </a:lnTo>
                <a:lnTo>
                  <a:pt x="901054" y="901054"/>
                </a:lnTo>
                <a:lnTo>
                  <a:pt x="0" y="90105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12012134" y="7759210"/>
            <a:ext cx="844035" cy="844035"/>
          </a:xfrm>
          <a:custGeom>
            <a:avLst/>
            <a:gdLst/>
            <a:ahLst/>
            <a:cxnLst/>
            <a:rect r="r" b="b" t="t" l="l"/>
            <a:pathLst>
              <a:path h="844035" w="844035">
                <a:moveTo>
                  <a:pt x="0" y="0"/>
                </a:moveTo>
                <a:lnTo>
                  <a:pt x="844034" y="0"/>
                </a:lnTo>
                <a:lnTo>
                  <a:pt x="844034" y="844034"/>
                </a:lnTo>
                <a:lnTo>
                  <a:pt x="0" y="84403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12003449" y="1739501"/>
            <a:ext cx="852720" cy="942232"/>
          </a:xfrm>
          <a:custGeom>
            <a:avLst/>
            <a:gdLst/>
            <a:ahLst/>
            <a:cxnLst/>
            <a:rect r="r" b="b" t="t" l="l"/>
            <a:pathLst>
              <a:path h="942232" w="852720">
                <a:moveTo>
                  <a:pt x="0" y="0"/>
                </a:moveTo>
                <a:lnTo>
                  <a:pt x="852719" y="0"/>
                </a:lnTo>
                <a:lnTo>
                  <a:pt x="852719" y="942231"/>
                </a:lnTo>
                <a:lnTo>
                  <a:pt x="0" y="94223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8" id="28"/>
          <p:cNvGrpSpPr/>
          <p:nvPr/>
        </p:nvGrpSpPr>
        <p:grpSpPr>
          <a:xfrm rot="0">
            <a:off x="15848734" y="8098728"/>
            <a:ext cx="3616106" cy="3616106"/>
            <a:chOff x="0" y="0"/>
            <a:chExt cx="812800" cy="8128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30" id="30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31" id="31"/>
          <p:cNvSpPr/>
          <p:nvPr/>
        </p:nvSpPr>
        <p:spPr>
          <a:xfrm flipH="false" flipV="false" rot="0">
            <a:off x="12012882" y="4203510"/>
            <a:ext cx="810350" cy="810350"/>
          </a:xfrm>
          <a:custGeom>
            <a:avLst/>
            <a:gdLst/>
            <a:ahLst/>
            <a:cxnLst/>
            <a:rect r="r" b="b" t="t" l="l"/>
            <a:pathLst>
              <a:path h="810350" w="810350">
                <a:moveTo>
                  <a:pt x="0" y="0"/>
                </a:moveTo>
                <a:lnTo>
                  <a:pt x="810350" y="0"/>
                </a:lnTo>
                <a:lnTo>
                  <a:pt x="810350" y="810350"/>
                </a:lnTo>
                <a:lnTo>
                  <a:pt x="0" y="81035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0">
            <a:off x="9982109" y="2637564"/>
            <a:ext cx="8305891" cy="5011572"/>
          </a:xfrm>
          <a:custGeom>
            <a:avLst/>
            <a:gdLst/>
            <a:ahLst/>
            <a:cxnLst/>
            <a:rect r="r" b="b" t="t" l="l"/>
            <a:pathLst>
              <a:path h="5011572" w="8305891">
                <a:moveTo>
                  <a:pt x="0" y="0"/>
                </a:moveTo>
                <a:lnTo>
                  <a:pt x="8305891" y="0"/>
                </a:lnTo>
                <a:lnTo>
                  <a:pt x="8305891" y="5011572"/>
                </a:lnTo>
                <a:lnTo>
                  <a:pt x="0" y="501157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-3419" t="-71" r="0" b="-71"/>
            </a:stretch>
          </a:blipFill>
        </p:spPr>
      </p:sp>
      <p:sp>
        <p:nvSpPr>
          <p:cNvPr name="TextBox 33" id="33"/>
          <p:cNvSpPr txBox="true"/>
          <p:nvPr/>
        </p:nvSpPr>
        <p:spPr>
          <a:xfrm rot="0">
            <a:off x="2863742" y="2840691"/>
            <a:ext cx="6280258" cy="12081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65"/>
              </a:lnSpc>
            </a:pPr>
            <a:r>
              <a:rPr lang="en-US" sz="2148">
                <a:solidFill>
                  <a:srgbClr val="000000"/>
                </a:solidFill>
                <a:latin typeface="DM Sans"/>
              </a:rPr>
              <a:t>Питаннями благоустрою у Канівській громаді займається 3 комунальні підприємства - КП “Місто”, КП “Міськзеленбуд”, КП “Яблунівське”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2170699" y="2802591"/>
            <a:ext cx="616570" cy="6068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9"/>
              </a:lnSpc>
            </a:pPr>
            <a:r>
              <a:rPr lang="en-US" sz="3322">
                <a:solidFill>
                  <a:srgbClr val="FFFAEB"/>
                </a:solidFill>
                <a:latin typeface="DM Sans Bold"/>
              </a:rPr>
              <a:t>01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2863742" y="4240973"/>
            <a:ext cx="5853180" cy="7985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65"/>
              </a:lnSpc>
            </a:pPr>
            <a:r>
              <a:rPr lang="en-US" sz="2148">
                <a:solidFill>
                  <a:srgbClr val="000000"/>
                </a:solidFill>
                <a:latin typeface="DM Sans"/>
              </a:rPr>
              <a:t>В цілому на благоустрій за 10 місяків 2023 року було витрачено близько 4,5 млн грн.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2170699" y="4202873"/>
            <a:ext cx="616570" cy="6068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9"/>
              </a:lnSpc>
            </a:pPr>
            <a:r>
              <a:rPr lang="en-US" sz="3322">
                <a:solidFill>
                  <a:srgbClr val="FFFAEB"/>
                </a:solidFill>
                <a:latin typeface="DM Sans Bold"/>
              </a:rPr>
              <a:t>02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2863742" y="5200871"/>
            <a:ext cx="5853180" cy="16176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65"/>
              </a:lnSpc>
            </a:pPr>
            <a:r>
              <a:rPr lang="en-US" sz="2148">
                <a:solidFill>
                  <a:srgbClr val="000000"/>
                </a:solidFill>
                <a:latin typeface="DM Sans"/>
              </a:rPr>
              <a:t>Працівниками відділу екології та муніципального контролю виписано 28 письмових попереджень про порушення правил благоустрою.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2170699" y="5603154"/>
            <a:ext cx="616570" cy="6068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9"/>
              </a:lnSpc>
            </a:pPr>
            <a:r>
              <a:rPr lang="en-US" sz="3322">
                <a:solidFill>
                  <a:srgbClr val="A44F30"/>
                </a:solidFill>
                <a:latin typeface="DM Sans Bold"/>
              </a:rPr>
              <a:t>03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2863742" y="7041536"/>
            <a:ext cx="5853180" cy="12081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65"/>
              </a:lnSpc>
            </a:pPr>
            <a:r>
              <a:rPr lang="en-US" sz="2148">
                <a:solidFill>
                  <a:srgbClr val="000000"/>
                </a:solidFill>
                <a:latin typeface="DM Sans"/>
              </a:rPr>
              <a:t>Протягом 2023 року на території Канівської громади було ліквідовано 10 стихійних сміттєзвалищ.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2170699" y="7003436"/>
            <a:ext cx="616570" cy="6068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049"/>
              </a:lnSpc>
              <a:spcBef>
                <a:spcPct val="0"/>
              </a:spcBef>
            </a:pPr>
            <a:r>
              <a:rPr lang="en-US" sz="3322">
                <a:solidFill>
                  <a:srgbClr val="A44F30"/>
                </a:solidFill>
                <a:latin typeface="DM Sans Bold"/>
              </a:rPr>
              <a:t>04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0B15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554890" y="0"/>
            <a:ext cx="6733110" cy="10309731"/>
          </a:xfrm>
          <a:custGeom>
            <a:avLst/>
            <a:gdLst/>
            <a:ahLst/>
            <a:cxnLst/>
            <a:rect r="r" b="b" t="t" l="l"/>
            <a:pathLst>
              <a:path h="10309731" w="6733110">
                <a:moveTo>
                  <a:pt x="0" y="0"/>
                </a:moveTo>
                <a:lnTo>
                  <a:pt x="6733110" y="0"/>
                </a:lnTo>
                <a:lnTo>
                  <a:pt x="6733110" y="10309731"/>
                </a:lnTo>
                <a:lnTo>
                  <a:pt x="0" y="103097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3889" t="0" r="-73889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1171295"/>
            <a:ext cx="9036718" cy="1757954"/>
            <a:chOff x="0" y="0"/>
            <a:chExt cx="2380041" cy="4630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380041" cy="463000"/>
            </a:xfrm>
            <a:custGeom>
              <a:avLst/>
              <a:gdLst/>
              <a:ahLst/>
              <a:cxnLst/>
              <a:rect r="r" b="b" t="t" l="l"/>
              <a:pathLst>
                <a:path h="463000" w="2380041">
                  <a:moveTo>
                    <a:pt x="10281" y="0"/>
                  </a:moveTo>
                  <a:lnTo>
                    <a:pt x="2369760" y="0"/>
                  </a:lnTo>
                  <a:cubicBezTo>
                    <a:pt x="2375438" y="0"/>
                    <a:pt x="2380041" y="4603"/>
                    <a:pt x="2380041" y="10281"/>
                  </a:cubicBezTo>
                  <a:lnTo>
                    <a:pt x="2380041" y="452720"/>
                  </a:lnTo>
                  <a:cubicBezTo>
                    <a:pt x="2380041" y="458397"/>
                    <a:pt x="2375438" y="463000"/>
                    <a:pt x="2369760" y="463000"/>
                  </a:cubicBezTo>
                  <a:lnTo>
                    <a:pt x="10281" y="463000"/>
                  </a:lnTo>
                  <a:cubicBezTo>
                    <a:pt x="4603" y="463000"/>
                    <a:pt x="0" y="458397"/>
                    <a:pt x="0" y="452720"/>
                  </a:cubicBezTo>
                  <a:lnTo>
                    <a:pt x="0" y="10281"/>
                  </a:lnTo>
                  <a:cubicBezTo>
                    <a:pt x="0" y="4603"/>
                    <a:pt x="4603" y="0"/>
                    <a:pt x="10281" y="0"/>
                  </a:cubicBezTo>
                  <a:close/>
                </a:path>
              </a:pathLst>
            </a:custGeom>
            <a:solidFill>
              <a:srgbClr val="FFFAEB"/>
            </a:solidFill>
            <a:ln cap="sq">
              <a:noFill/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85725"/>
              <a:ext cx="2380041" cy="5487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6224"/>
                </a:lnSpc>
                <a:spcBef>
                  <a:spcPct val="0"/>
                </a:spcBef>
              </a:pPr>
              <a:r>
                <a:rPr lang="en-US" sz="4446">
                  <a:solidFill>
                    <a:srgbClr val="2B1511"/>
                  </a:solidFill>
                  <a:latin typeface="Canva Sans Bold"/>
                </a:rPr>
                <a:t>Фонд захисних споруд</a:t>
              </a: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5909768" y="7139363"/>
            <a:ext cx="5420447" cy="2941015"/>
            <a:chOff x="0" y="0"/>
            <a:chExt cx="789363" cy="428291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789363" cy="428291"/>
            </a:xfrm>
            <a:custGeom>
              <a:avLst/>
              <a:gdLst/>
              <a:ahLst/>
              <a:cxnLst/>
              <a:rect r="r" b="b" t="t" l="l"/>
              <a:pathLst>
                <a:path h="428291" w="789363">
                  <a:moveTo>
                    <a:pt x="0" y="0"/>
                  </a:moveTo>
                  <a:lnTo>
                    <a:pt x="789363" y="0"/>
                  </a:lnTo>
                  <a:lnTo>
                    <a:pt x="789363" y="428291"/>
                  </a:lnTo>
                  <a:lnTo>
                    <a:pt x="0" y="428291"/>
                  </a:lnTo>
                  <a:close/>
                </a:path>
              </a:pathLst>
            </a:custGeom>
            <a:solidFill>
              <a:srgbClr val="FFF0A2"/>
            </a:solidFill>
            <a:ln cap="sq">
              <a:noFill/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28575"/>
              <a:ext cx="789363" cy="4568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5909768" y="4037411"/>
            <a:ext cx="5420447" cy="2941015"/>
            <a:chOff x="0" y="0"/>
            <a:chExt cx="789363" cy="42829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789363" cy="428291"/>
            </a:xfrm>
            <a:custGeom>
              <a:avLst/>
              <a:gdLst/>
              <a:ahLst/>
              <a:cxnLst/>
              <a:rect r="r" b="b" t="t" l="l"/>
              <a:pathLst>
                <a:path h="428291" w="789363">
                  <a:moveTo>
                    <a:pt x="0" y="0"/>
                  </a:moveTo>
                  <a:lnTo>
                    <a:pt x="789363" y="0"/>
                  </a:lnTo>
                  <a:lnTo>
                    <a:pt x="789363" y="428291"/>
                  </a:lnTo>
                  <a:lnTo>
                    <a:pt x="0" y="428291"/>
                  </a:lnTo>
                  <a:close/>
                </a:path>
              </a:pathLst>
            </a:custGeom>
            <a:solidFill>
              <a:srgbClr val="FFFAEB"/>
            </a:solidFill>
            <a:ln cap="sq">
              <a:noFill/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28575"/>
              <a:ext cx="789363" cy="4568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260721" y="7139363"/>
            <a:ext cx="5420447" cy="2941015"/>
            <a:chOff x="0" y="0"/>
            <a:chExt cx="789363" cy="428291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789363" cy="428291"/>
            </a:xfrm>
            <a:custGeom>
              <a:avLst/>
              <a:gdLst/>
              <a:ahLst/>
              <a:cxnLst/>
              <a:rect r="r" b="b" t="t" l="l"/>
              <a:pathLst>
                <a:path h="428291" w="789363">
                  <a:moveTo>
                    <a:pt x="0" y="0"/>
                  </a:moveTo>
                  <a:lnTo>
                    <a:pt x="789363" y="0"/>
                  </a:lnTo>
                  <a:lnTo>
                    <a:pt x="789363" y="428291"/>
                  </a:lnTo>
                  <a:lnTo>
                    <a:pt x="0" y="428291"/>
                  </a:lnTo>
                  <a:close/>
                </a:path>
              </a:pathLst>
            </a:custGeom>
            <a:solidFill>
              <a:srgbClr val="FFFAEB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28575"/>
              <a:ext cx="789363" cy="4568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260721" y="4037411"/>
            <a:ext cx="5420447" cy="2941015"/>
            <a:chOff x="0" y="0"/>
            <a:chExt cx="789363" cy="428291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789363" cy="428291"/>
            </a:xfrm>
            <a:custGeom>
              <a:avLst/>
              <a:gdLst/>
              <a:ahLst/>
              <a:cxnLst/>
              <a:rect r="r" b="b" t="t" l="l"/>
              <a:pathLst>
                <a:path h="428291" w="789363">
                  <a:moveTo>
                    <a:pt x="0" y="0"/>
                  </a:moveTo>
                  <a:lnTo>
                    <a:pt x="789363" y="0"/>
                  </a:lnTo>
                  <a:lnTo>
                    <a:pt x="789363" y="428291"/>
                  </a:lnTo>
                  <a:lnTo>
                    <a:pt x="0" y="428291"/>
                  </a:lnTo>
                  <a:close/>
                </a:path>
              </a:pathLst>
            </a:custGeom>
            <a:solidFill>
              <a:srgbClr val="FFF0A2"/>
            </a:solidFill>
            <a:ln cap="sq">
              <a:noFill/>
              <a:prstDash val="solid"/>
              <a:miter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0" y="-28575"/>
              <a:ext cx="789363" cy="4568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6106660" y="4461880"/>
            <a:ext cx="5022738" cy="545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56"/>
              </a:lnSpc>
            </a:pPr>
            <a:r>
              <a:rPr lang="en-US" sz="3254">
                <a:solidFill>
                  <a:srgbClr val="EF5241"/>
                </a:solidFill>
                <a:latin typeface="DM Sans Bold"/>
              </a:rPr>
              <a:t>“Пункти незламності”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459575" y="7117296"/>
            <a:ext cx="5022738" cy="9847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96"/>
              </a:lnSpc>
            </a:pPr>
            <a:r>
              <a:rPr lang="en-US" sz="2854">
                <a:solidFill>
                  <a:srgbClr val="EF5241"/>
                </a:solidFill>
                <a:latin typeface="DM Sans Bold"/>
              </a:rPr>
              <a:t>Витрати на облаштування укриттів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6106660" y="7091738"/>
            <a:ext cx="5022738" cy="9847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96"/>
              </a:lnSpc>
            </a:pPr>
            <a:r>
              <a:rPr lang="en-US" sz="2854">
                <a:solidFill>
                  <a:srgbClr val="A44F30"/>
                </a:solidFill>
                <a:latin typeface="DM Sans Bold"/>
              </a:rPr>
              <a:t>Забезпечення “Пунктів незламності”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458404" y="4461880"/>
            <a:ext cx="5022738" cy="545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56"/>
              </a:lnSpc>
            </a:pPr>
            <a:r>
              <a:rPr lang="en-US" sz="3254">
                <a:solidFill>
                  <a:srgbClr val="A44F30"/>
                </a:solidFill>
                <a:latin typeface="DM Sans Bold"/>
              </a:rPr>
              <a:t>Укриття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6323898" y="5102162"/>
            <a:ext cx="4592186" cy="16583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37"/>
              </a:lnSpc>
              <a:spcBef>
                <a:spcPct val="0"/>
              </a:spcBef>
            </a:pPr>
            <a:r>
              <a:rPr lang="en-US" sz="2224">
                <a:solidFill>
                  <a:srgbClr val="000000"/>
                </a:solidFill>
                <a:latin typeface="DM Sans"/>
              </a:rPr>
              <a:t>На території Канівської громади створено 9 “Пунктів незламності” (4 в місті та 5 в селах)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679407" y="5076825"/>
            <a:ext cx="4592186" cy="16583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37"/>
              </a:lnSpc>
              <a:spcBef>
                <a:spcPct val="0"/>
              </a:spcBef>
            </a:pPr>
            <a:r>
              <a:rPr lang="en-US" sz="2224">
                <a:solidFill>
                  <a:srgbClr val="000000"/>
                </a:solidFill>
                <a:latin typeface="DM Sans"/>
              </a:rPr>
              <a:t>Всього на території Канівської громади знаходиться 38 укриттів, з них 33 - найпростіші укриття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6323898" y="8104974"/>
            <a:ext cx="4592186" cy="12392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37"/>
              </a:lnSpc>
              <a:spcBef>
                <a:spcPct val="0"/>
              </a:spcBef>
            </a:pPr>
            <a:r>
              <a:rPr lang="en-US" sz="2224">
                <a:solidFill>
                  <a:srgbClr val="000000"/>
                </a:solidFill>
                <a:latin typeface="DM Sans"/>
              </a:rPr>
              <a:t>Пункти забезпечені усім необхідним для роботи під час часткового чи повного блекауту.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679407" y="8079636"/>
            <a:ext cx="4592186" cy="20774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37"/>
              </a:lnSpc>
            </a:pPr>
            <a:r>
              <a:rPr lang="en-US" sz="2224">
                <a:solidFill>
                  <a:srgbClr val="000000"/>
                </a:solidFill>
                <a:latin typeface="DM Sans"/>
              </a:rPr>
              <a:t>За звітний період на ремонтні роботи з облаштування захисних укриттів з міського бюджету виділень майже </a:t>
            </a:r>
          </a:p>
          <a:p>
            <a:pPr algn="ctr">
              <a:lnSpc>
                <a:spcPts val="3337"/>
              </a:lnSpc>
              <a:spcBef>
                <a:spcPct val="0"/>
              </a:spcBef>
            </a:pPr>
            <a:r>
              <a:rPr lang="en-US" sz="2224">
                <a:solidFill>
                  <a:srgbClr val="000000"/>
                </a:solidFill>
                <a:latin typeface="DM Sans"/>
              </a:rPr>
              <a:t>2 млн грн 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20130" y="4256796"/>
            <a:ext cx="4918723" cy="4034342"/>
            <a:chOff x="0" y="0"/>
            <a:chExt cx="1295466" cy="106254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95466" cy="1062543"/>
            </a:xfrm>
            <a:custGeom>
              <a:avLst/>
              <a:gdLst/>
              <a:ahLst/>
              <a:cxnLst/>
              <a:rect r="r" b="b" t="t" l="l"/>
              <a:pathLst>
                <a:path h="1062543" w="1295466">
                  <a:moveTo>
                    <a:pt x="17314" y="0"/>
                  </a:moveTo>
                  <a:lnTo>
                    <a:pt x="1278152" y="0"/>
                  </a:lnTo>
                  <a:cubicBezTo>
                    <a:pt x="1287715" y="0"/>
                    <a:pt x="1295466" y="7752"/>
                    <a:pt x="1295466" y="17314"/>
                  </a:cubicBezTo>
                  <a:lnTo>
                    <a:pt x="1295466" y="1045229"/>
                  </a:lnTo>
                  <a:cubicBezTo>
                    <a:pt x="1295466" y="1054791"/>
                    <a:pt x="1287715" y="1062543"/>
                    <a:pt x="1278152" y="1062543"/>
                  </a:cubicBezTo>
                  <a:lnTo>
                    <a:pt x="17314" y="1062543"/>
                  </a:lnTo>
                  <a:cubicBezTo>
                    <a:pt x="7752" y="1062543"/>
                    <a:pt x="0" y="1054791"/>
                    <a:pt x="0" y="1045229"/>
                  </a:cubicBezTo>
                  <a:lnTo>
                    <a:pt x="0" y="17314"/>
                  </a:lnTo>
                  <a:cubicBezTo>
                    <a:pt x="0" y="7752"/>
                    <a:pt x="7752" y="0"/>
                    <a:pt x="17314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28575"/>
              <a:ext cx="1295466" cy="10911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10800000">
            <a:off x="1320130" y="3298178"/>
            <a:ext cx="4918723" cy="1473374"/>
            <a:chOff x="0" y="0"/>
            <a:chExt cx="1073340" cy="32151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3340" cy="321513"/>
            </a:xfrm>
            <a:custGeom>
              <a:avLst/>
              <a:gdLst/>
              <a:ahLst/>
              <a:cxnLst/>
              <a:rect r="r" b="b" t="t" l="l"/>
              <a:pathLst>
                <a:path h="321513" w="1073340">
                  <a:moveTo>
                    <a:pt x="1073340" y="0"/>
                  </a:moveTo>
                  <a:lnTo>
                    <a:pt x="1073340" y="207213"/>
                  </a:lnTo>
                  <a:lnTo>
                    <a:pt x="536670" y="321513"/>
                  </a:lnTo>
                  <a:lnTo>
                    <a:pt x="0" y="207213"/>
                  </a:lnTo>
                  <a:lnTo>
                    <a:pt x="0" y="0"/>
                  </a:lnTo>
                  <a:lnTo>
                    <a:pt x="1073340" y="0"/>
                  </a:ln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28575"/>
              <a:ext cx="1073340" cy="2357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868631" y="1961164"/>
            <a:ext cx="14550739" cy="1163460"/>
            <a:chOff x="0" y="0"/>
            <a:chExt cx="3832293" cy="30642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32293" cy="306426"/>
            </a:xfrm>
            <a:custGeom>
              <a:avLst/>
              <a:gdLst/>
              <a:ahLst/>
              <a:cxnLst/>
              <a:rect r="r" b="b" t="t" l="l"/>
              <a:pathLst>
                <a:path h="306426" w="3832293">
                  <a:moveTo>
                    <a:pt x="6385" y="0"/>
                  </a:moveTo>
                  <a:lnTo>
                    <a:pt x="3825908" y="0"/>
                  </a:lnTo>
                  <a:cubicBezTo>
                    <a:pt x="3829434" y="0"/>
                    <a:pt x="3832293" y="2859"/>
                    <a:pt x="3832293" y="6385"/>
                  </a:cubicBezTo>
                  <a:lnTo>
                    <a:pt x="3832293" y="300041"/>
                  </a:lnTo>
                  <a:cubicBezTo>
                    <a:pt x="3832293" y="303567"/>
                    <a:pt x="3829434" y="306426"/>
                    <a:pt x="3825908" y="306426"/>
                  </a:cubicBezTo>
                  <a:lnTo>
                    <a:pt x="6385" y="306426"/>
                  </a:lnTo>
                  <a:cubicBezTo>
                    <a:pt x="2859" y="306426"/>
                    <a:pt x="0" y="303567"/>
                    <a:pt x="0" y="300041"/>
                  </a:cubicBezTo>
                  <a:lnTo>
                    <a:pt x="0" y="6385"/>
                  </a:lnTo>
                  <a:cubicBezTo>
                    <a:pt x="0" y="2859"/>
                    <a:pt x="2859" y="0"/>
                    <a:pt x="6385" y="0"/>
                  </a:cubicBezTo>
                  <a:close/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76200"/>
              <a:ext cx="3832293" cy="382626"/>
            </a:xfrm>
            <a:prstGeom prst="rect">
              <a:avLst/>
            </a:prstGeom>
          </p:spPr>
          <p:txBody>
            <a:bodyPr anchor="ctr" rtlCol="false" tIns="215900" lIns="215900" bIns="215900" rIns="215900"/>
            <a:lstStyle/>
            <a:p>
              <a:pPr algn="ctr" marL="0" indent="0" lvl="0">
                <a:lnSpc>
                  <a:spcPts val="5319"/>
                </a:lnSpc>
                <a:spcBef>
                  <a:spcPct val="0"/>
                </a:spcBef>
              </a:pPr>
              <a:r>
                <a:rPr lang="en-US" sz="3799">
                  <a:solidFill>
                    <a:srgbClr val="2B1511"/>
                  </a:solidFill>
                  <a:latin typeface="Canva Sans Bold"/>
                </a:rPr>
                <a:t>Канівське комунальне підприємство теплових мереж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6682750" y="4256796"/>
            <a:ext cx="4918723" cy="4034342"/>
            <a:chOff x="0" y="0"/>
            <a:chExt cx="1295466" cy="106254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295466" cy="1062543"/>
            </a:xfrm>
            <a:custGeom>
              <a:avLst/>
              <a:gdLst/>
              <a:ahLst/>
              <a:cxnLst/>
              <a:rect r="r" b="b" t="t" l="l"/>
              <a:pathLst>
                <a:path h="1062543" w="1295466">
                  <a:moveTo>
                    <a:pt x="17314" y="0"/>
                  </a:moveTo>
                  <a:lnTo>
                    <a:pt x="1278152" y="0"/>
                  </a:lnTo>
                  <a:cubicBezTo>
                    <a:pt x="1287715" y="0"/>
                    <a:pt x="1295466" y="7752"/>
                    <a:pt x="1295466" y="17314"/>
                  </a:cubicBezTo>
                  <a:lnTo>
                    <a:pt x="1295466" y="1045229"/>
                  </a:lnTo>
                  <a:cubicBezTo>
                    <a:pt x="1295466" y="1054791"/>
                    <a:pt x="1287715" y="1062543"/>
                    <a:pt x="1278152" y="1062543"/>
                  </a:cubicBezTo>
                  <a:lnTo>
                    <a:pt x="17314" y="1062543"/>
                  </a:lnTo>
                  <a:cubicBezTo>
                    <a:pt x="7752" y="1062543"/>
                    <a:pt x="0" y="1054791"/>
                    <a:pt x="0" y="1045229"/>
                  </a:cubicBezTo>
                  <a:lnTo>
                    <a:pt x="0" y="17314"/>
                  </a:lnTo>
                  <a:cubicBezTo>
                    <a:pt x="0" y="7752"/>
                    <a:pt x="7752" y="0"/>
                    <a:pt x="17314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28575"/>
              <a:ext cx="1295466" cy="10911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-10800000">
            <a:off x="6682750" y="3298178"/>
            <a:ext cx="4918723" cy="1473374"/>
            <a:chOff x="0" y="0"/>
            <a:chExt cx="1073340" cy="32151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073340" cy="321513"/>
            </a:xfrm>
            <a:custGeom>
              <a:avLst/>
              <a:gdLst/>
              <a:ahLst/>
              <a:cxnLst/>
              <a:rect r="r" b="b" t="t" l="l"/>
              <a:pathLst>
                <a:path h="321513" w="1073340">
                  <a:moveTo>
                    <a:pt x="1073340" y="0"/>
                  </a:moveTo>
                  <a:lnTo>
                    <a:pt x="1073340" y="207213"/>
                  </a:lnTo>
                  <a:lnTo>
                    <a:pt x="536670" y="321513"/>
                  </a:lnTo>
                  <a:lnTo>
                    <a:pt x="0" y="207213"/>
                  </a:lnTo>
                  <a:lnTo>
                    <a:pt x="0" y="0"/>
                  </a:lnTo>
                  <a:lnTo>
                    <a:pt x="1073340" y="0"/>
                  </a:ln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28575"/>
              <a:ext cx="1073340" cy="2357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2049148" y="4256796"/>
            <a:ext cx="4918723" cy="4034342"/>
            <a:chOff x="0" y="0"/>
            <a:chExt cx="1295466" cy="1062543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295466" cy="1062543"/>
            </a:xfrm>
            <a:custGeom>
              <a:avLst/>
              <a:gdLst/>
              <a:ahLst/>
              <a:cxnLst/>
              <a:rect r="r" b="b" t="t" l="l"/>
              <a:pathLst>
                <a:path h="1062543" w="1295466">
                  <a:moveTo>
                    <a:pt x="17314" y="0"/>
                  </a:moveTo>
                  <a:lnTo>
                    <a:pt x="1278152" y="0"/>
                  </a:lnTo>
                  <a:cubicBezTo>
                    <a:pt x="1287715" y="0"/>
                    <a:pt x="1295466" y="7752"/>
                    <a:pt x="1295466" y="17314"/>
                  </a:cubicBezTo>
                  <a:lnTo>
                    <a:pt x="1295466" y="1045229"/>
                  </a:lnTo>
                  <a:cubicBezTo>
                    <a:pt x="1295466" y="1054791"/>
                    <a:pt x="1287715" y="1062543"/>
                    <a:pt x="1278152" y="1062543"/>
                  </a:cubicBezTo>
                  <a:lnTo>
                    <a:pt x="17314" y="1062543"/>
                  </a:lnTo>
                  <a:cubicBezTo>
                    <a:pt x="7752" y="1062543"/>
                    <a:pt x="0" y="1054791"/>
                    <a:pt x="0" y="1045229"/>
                  </a:cubicBezTo>
                  <a:lnTo>
                    <a:pt x="0" y="17314"/>
                  </a:lnTo>
                  <a:cubicBezTo>
                    <a:pt x="0" y="7752"/>
                    <a:pt x="7752" y="0"/>
                    <a:pt x="17314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28575"/>
              <a:ext cx="1295466" cy="10911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-10800000">
            <a:off x="12049148" y="3298178"/>
            <a:ext cx="4918723" cy="1473374"/>
            <a:chOff x="0" y="0"/>
            <a:chExt cx="1073340" cy="321513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073340" cy="321513"/>
            </a:xfrm>
            <a:custGeom>
              <a:avLst/>
              <a:gdLst/>
              <a:ahLst/>
              <a:cxnLst/>
              <a:rect r="r" b="b" t="t" l="l"/>
              <a:pathLst>
                <a:path h="321513" w="1073340">
                  <a:moveTo>
                    <a:pt x="1073340" y="0"/>
                  </a:moveTo>
                  <a:lnTo>
                    <a:pt x="1073340" y="207213"/>
                  </a:lnTo>
                  <a:lnTo>
                    <a:pt x="536670" y="321513"/>
                  </a:lnTo>
                  <a:lnTo>
                    <a:pt x="0" y="207213"/>
                  </a:lnTo>
                  <a:lnTo>
                    <a:pt x="0" y="0"/>
                  </a:lnTo>
                  <a:lnTo>
                    <a:pt x="1073340" y="0"/>
                  </a:lnTo>
                  <a:close/>
                </a:path>
              </a:pathLst>
            </a:custGeom>
            <a:solidFill>
              <a:srgbClr val="E0B15E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28575"/>
              <a:ext cx="1073340" cy="2357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15251223" y="8291138"/>
            <a:ext cx="4293129" cy="4293129"/>
            <a:chOff x="0" y="0"/>
            <a:chExt cx="812800" cy="8128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-1613155" y="-2146565"/>
            <a:ext cx="4293129" cy="4293129"/>
            <a:chOff x="0" y="0"/>
            <a:chExt cx="812800" cy="8128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0B15E"/>
            </a:solidFill>
            <a:ln cap="sq">
              <a:noFill/>
              <a:prstDash val="solid"/>
              <a:miter/>
            </a:ln>
          </p:spPr>
        </p:sp>
        <p:sp>
          <p:nvSpPr>
            <p:cNvPr name="TextBox 28" id="28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9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9" id="29"/>
          <p:cNvSpPr/>
          <p:nvPr/>
        </p:nvSpPr>
        <p:spPr>
          <a:xfrm flipH="false" flipV="false" rot="0">
            <a:off x="15389711" y="-1175164"/>
            <a:ext cx="4016153" cy="2203864"/>
          </a:xfrm>
          <a:custGeom>
            <a:avLst/>
            <a:gdLst/>
            <a:ahLst/>
            <a:cxnLst/>
            <a:rect r="r" b="b" t="t" l="l"/>
            <a:pathLst>
              <a:path h="2203864" w="4016153">
                <a:moveTo>
                  <a:pt x="0" y="0"/>
                </a:moveTo>
                <a:lnTo>
                  <a:pt x="4016154" y="0"/>
                </a:lnTo>
                <a:lnTo>
                  <a:pt x="4016154" y="2203864"/>
                </a:lnTo>
                <a:lnTo>
                  <a:pt x="0" y="22038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0" id="30"/>
          <p:cNvSpPr txBox="true"/>
          <p:nvPr/>
        </p:nvSpPr>
        <p:spPr>
          <a:xfrm rot="0">
            <a:off x="1743904" y="3999938"/>
            <a:ext cx="4071174" cy="546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49"/>
              </a:lnSpc>
              <a:spcBef>
                <a:spcPct val="0"/>
              </a:spcBef>
            </a:pPr>
            <a:r>
              <a:rPr lang="en-US" sz="3249">
                <a:solidFill>
                  <a:srgbClr val="FFFAEB"/>
                </a:solidFill>
                <a:latin typeface="DM Sans Bold"/>
              </a:rPr>
              <a:t>Надані послуги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7024081" y="5181128"/>
            <a:ext cx="4236060" cy="39866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456271" indent="-228135" lvl="1">
              <a:lnSpc>
                <a:spcPts val="3170"/>
              </a:lnSpc>
              <a:buFont typeface="Arial"/>
              <a:buChar char="•"/>
            </a:pPr>
            <a:r>
              <a:rPr lang="en-US" sz="2113">
                <a:solidFill>
                  <a:srgbClr val="000000"/>
                </a:solidFill>
                <a:latin typeface="DM Sans"/>
              </a:rPr>
              <a:t>Наразі заборгованість споживачами перед ККПТМ за надані послуги складає 3,5%.</a:t>
            </a:r>
          </a:p>
          <a:p>
            <a:pPr>
              <a:lnSpc>
                <a:spcPts val="3170"/>
              </a:lnSpc>
            </a:pPr>
          </a:p>
          <a:p>
            <a:pPr marL="456271" indent="-228135" lvl="1">
              <a:lnSpc>
                <a:spcPts val="3170"/>
              </a:lnSpc>
              <a:buFont typeface="Arial"/>
              <a:buChar char="•"/>
            </a:pPr>
            <a:r>
              <a:rPr lang="en-US" sz="2113">
                <a:solidFill>
                  <a:srgbClr val="000000"/>
                </a:solidFill>
                <a:latin typeface="DM Sans"/>
              </a:rPr>
              <a:t>Борги по категоріям споживачів: населення - 11,9 млн грн, бюджет - 1,2 млн грн, інші споживачі - 0,2 млн грн.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7106524" y="3999938"/>
            <a:ext cx="4071174" cy="546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49"/>
              </a:lnSpc>
              <a:spcBef>
                <a:spcPct val="0"/>
              </a:spcBef>
            </a:pPr>
            <a:r>
              <a:rPr lang="en-US" sz="3249">
                <a:solidFill>
                  <a:srgbClr val="FFFAEB"/>
                </a:solidFill>
                <a:latin typeface="DM Sans Bold"/>
              </a:rPr>
              <a:t>Борги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2472922" y="3999938"/>
            <a:ext cx="4071174" cy="546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49"/>
              </a:lnSpc>
              <a:spcBef>
                <a:spcPct val="0"/>
              </a:spcBef>
            </a:pPr>
            <a:r>
              <a:rPr lang="en-US" sz="3249">
                <a:solidFill>
                  <a:srgbClr val="FFFAEB"/>
                </a:solidFill>
                <a:latin typeface="DM Sans Bold"/>
              </a:rPr>
              <a:t>Виконані роботи</a:t>
            </a:r>
          </a:p>
        </p:txBody>
      </p:sp>
      <p:sp>
        <p:nvSpPr>
          <p:cNvPr name="Freeform 34" id="34"/>
          <p:cNvSpPr/>
          <p:nvPr/>
        </p:nvSpPr>
        <p:spPr>
          <a:xfrm flipH="false" flipV="false" rot="0">
            <a:off x="-1474667" y="9379003"/>
            <a:ext cx="4016153" cy="2203864"/>
          </a:xfrm>
          <a:custGeom>
            <a:avLst/>
            <a:gdLst/>
            <a:ahLst/>
            <a:cxnLst/>
            <a:rect r="r" b="b" t="t" l="l"/>
            <a:pathLst>
              <a:path h="2203864" w="4016153">
                <a:moveTo>
                  <a:pt x="0" y="0"/>
                </a:moveTo>
                <a:lnTo>
                  <a:pt x="4016153" y="0"/>
                </a:lnTo>
                <a:lnTo>
                  <a:pt x="4016153" y="2203864"/>
                </a:lnTo>
                <a:lnTo>
                  <a:pt x="0" y="22038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5" id="35"/>
          <p:cNvSpPr txBox="true"/>
          <p:nvPr/>
        </p:nvSpPr>
        <p:spPr>
          <a:xfrm rot="0">
            <a:off x="12390479" y="5181128"/>
            <a:ext cx="4236060" cy="35866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456271" indent="-228135" lvl="1">
              <a:lnSpc>
                <a:spcPts val="3170"/>
              </a:lnSpc>
              <a:buFont typeface="Arial"/>
              <a:buChar char="•"/>
            </a:pPr>
            <a:r>
              <a:rPr lang="en-US" sz="2113">
                <a:solidFill>
                  <a:srgbClr val="000000"/>
                </a:solidFill>
                <a:latin typeface="DM Sans"/>
              </a:rPr>
              <a:t>Незважаючи на скрутну фінансову ситуацію підприємству вдалося виконати ряд робіт з підготовки до нового опалювального сезону та в межах інвестиційної програми на загальну суму 1,7 млн грн.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661461" y="5181128"/>
            <a:ext cx="4236060" cy="19864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456271" indent="-228135" lvl="1">
              <a:lnSpc>
                <a:spcPts val="3170"/>
              </a:lnSpc>
              <a:buFont typeface="Arial"/>
              <a:buChar char="•"/>
            </a:pPr>
            <a:r>
              <a:rPr lang="en-US" sz="2113">
                <a:solidFill>
                  <a:srgbClr val="000000"/>
                </a:solidFill>
                <a:latin typeface="DM Sans"/>
              </a:rPr>
              <a:t>Протягом опалювального сезону 2022/23 рр було реалізовано 32,4 тис Гкал теплової енергії на суму майже 74 млн грн.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41217" y="4385519"/>
            <a:ext cx="3336608" cy="3040696"/>
            <a:chOff x="0" y="0"/>
            <a:chExt cx="3778222" cy="344314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778231" cy="3443231"/>
            </a:xfrm>
            <a:custGeom>
              <a:avLst/>
              <a:gdLst/>
              <a:ahLst/>
              <a:cxnLst/>
              <a:rect r="r" b="b" t="t" l="l"/>
              <a:pathLst>
                <a:path h="3443231" w="3778231">
                  <a:moveTo>
                    <a:pt x="3778231" y="3049712"/>
                  </a:moveTo>
                  <a:cubicBezTo>
                    <a:pt x="3778231" y="3279226"/>
                    <a:pt x="3698817" y="3443231"/>
                    <a:pt x="3603560" y="3443231"/>
                  </a:cubicBezTo>
                  <a:cubicBezTo>
                    <a:pt x="174577" y="3443231"/>
                    <a:pt x="174577" y="3443231"/>
                    <a:pt x="174577" y="3443231"/>
                  </a:cubicBezTo>
                  <a:cubicBezTo>
                    <a:pt x="79411" y="3443084"/>
                    <a:pt x="0" y="3279226"/>
                    <a:pt x="0" y="3049712"/>
                  </a:cubicBezTo>
                  <a:cubicBezTo>
                    <a:pt x="0" y="360638"/>
                    <a:pt x="0" y="360638"/>
                    <a:pt x="0" y="360638"/>
                  </a:cubicBezTo>
                  <a:cubicBezTo>
                    <a:pt x="0" y="164046"/>
                    <a:pt x="79411" y="0"/>
                    <a:pt x="174668" y="0"/>
                  </a:cubicBezTo>
                  <a:cubicBezTo>
                    <a:pt x="3603560" y="0"/>
                    <a:pt x="3603560" y="0"/>
                    <a:pt x="3603560" y="0"/>
                  </a:cubicBezTo>
                  <a:cubicBezTo>
                    <a:pt x="3698817" y="0"/>
                    <a:pt x="3778231" y="164046"/>
                    <a:pt x="3778231" y="360638"/>
                  </a:cubicBezTo>
                  <a:lnTo>
                    <a:pt x="3778231" y="304971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541217" y="4385519"/>
            <a:ext cx="3336608" cy="860423"/>
            <a:chOff x="0" y="0"/>
            <a:chExt cx="3778222" cy="97430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778231" cy="974344"/>
            </a:xfrm>
            <a:custGeom>
              <a:avLst/>
              <a:gdLst/>
              <a:ahLst/>
              <a:cxnLst/>
              <a:rect r="r" b="b" t="t" l="l"/>
              <a:pathLst>
                <a:path h="974344" w="3778231">
                  <a:moveTo>
                    <a:pt x="3778231" y="974344"/>
                  </a:moveTo>
                  <a:cubicBezTo>
                    <a:pt x="3778231" y="243586"/>
                    <a:pt x="3778231" y="243586"/>
                    <a:pt x="3778231" y="243586"/>
                  </a:cubicBezTo>
                  <a:cubicBezTo>
                    <a:pt x="3778231" y="110744"/>
                    <a:pt x="3698817" y="0"/>
                    <a:pt x="3603560" y="0"/>
                  </a:cubicBezTo>
                  <a:cubicBezTo>
                    <a:pt x="174668" y="0"/>
                    <a:pt x="174668" y="0"/>
                    <a:pt x="174668" y="0"/>
                  </a:cubicBezTo>
                  <a:cubicBezTo>
                    <a:pt x="79411" y="0"/>
                    <a:pt x="0" y="110744"/>
                    <a:pt x="0" y="243586"/>
                  </a:cubicBezTo>
                  <a:cubicBezTo>
                    <a:pt x="0" y="974344"/>
                    <a:pt x="0" y="974344"/>
                    <a:pt x="0" y="974344"/>
                  </a:cubicBezTo>
                  <a:lnTo>
                    <a:pt x="3778231" y="974344"/>
                  </a:lnTo>
                  <a:close/>
                </a:path>
              </a:pathLst>
            </a:custGeom>
            <a:solidFill>
              <a:srgbClr val="EF5241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5201900" y="0"/>
            <a:ext cx="3086100" cy="10287000"/>
            <a:chOff x="0" y="0"/>
            <a:chExt cx="812800" cy="2709333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2709333"/>
            </a:xfrm>
            <a:custGeom>
              <a:avLst/>
              <a:gdLst/>
              <a:ahLst/>
              <a:cxnLst/>
              <a:rect r="r" b="b" t="t" l="l"/>
              <a:pathLst>
                <a:path h="2709333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5241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28575"/>
              <a:ext cx="812800" cy="273790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90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1606987" y="419758"/>
            <a:ext cx="6175359" cy="9263038"/>
            <a:chOff x="0" y="0"/>
            <a:chExt cx="6350000" cy="95250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6350000" cy="9525000"/>
            </a:xfrm>
            <a:custGeom>
              <a:avLst/>
              <a:gdLst/>
              <a:ahLst/>
              <a:cxnLst/>
              <a:rect r="r" b="b" t="t" l="l"/>
              <a:pathLst>
                <a:path h="9525000" w="6350000">
                  <a:moveTo>
                    <a:pt x="0" y="9042400"/>
                  </a:moveTo>
                  <a:lnTo>
                    <a:pt x="0" y="482600"/>
                  </a:lnTo>
                  <a:cubicBezTo>
                    <a:pt x="0" y="215900"/>
                    <a:pt x="215900" y="0"/>
                    <a:pt x="482600" y="0"/>
                  </a:cubicBezTo>
                  <a:lnTo>
                    <a:pt x="5867400" y="0"/>
                  </a:lnTo>
                  <a:cubicBezTo>
                    <a:pt x="6134100" y="0"/>
                    <a:pt x="6350000" y="217170"/>
                    <a:pt x="6350000" y="482600"/>
                  </a:cubicBezTo>
                  <a:lnTo>
                    <a:pt x="6350000" y="9042400"/>
                  </a:lnTo>
                  <a:cubicBezTo>
                    <a:pt x="6350000" y="9309100"/>
                    <a:pt x="6134100" y="9525000"/>
                    <a:pt x="5867400" y="9525000"/>
                  </a:cubicBezTo>
                  <a:lnTo>
                    <a:pt x="482600" y="9525000"/>
                  </a:lnTo>
                  <a:cubicBezTo>
                    <a:pt x="217170" y="9525000"/>
                    <a:pt x="0" y="9309100"/>
                    <a:pt x="0" y="9042400"/>
                  </a:cubicBezTo>
                  <a:close/>
                </a:path>
              </a:pathLst>
            </a:custGeom>
            <a:blipFill>
              <a:blip r:embed="rId2"/>
              <a:stretch>
                <a:fillRect l="-312" t="0" r="-312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5456073" y="4385519"/>
            <a:ext cx="3336608" cy="3040696"/>
            <a:chOff x="0" y="0"/>
            <a:chExt cx="3778222" cy="344314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3778231" cy="3443231"/>
            </a:xfrm>
            <a:custGeom>
              <a:avLst/>
              <a:gdLst/>
              <a:ahLst/>
              <a:cxnLst/>
              <a:rect r="r" b="b" t="t" l="l"/>
              <a:pathLst>
                <a:path h="3443231" w="3778231">
                  <a:moveTo>
                    <a:pt x="3778231" y="3049712"/>
                  </a:moveTo>
                  <a:cubicBezTo>
                    <a:pt x="3778231" y="3279226"/>
                    <a:pt x="3698817" y="3443231"/>
                    <a:pt x="3603560" y="3443231"/>
                  </a:cubicBezTo>
                  <a:cubicBezTo>
                    <a:pt x="174577" y="3443231"/>
                    <a:pt x="174577" y="3443231"/>
                    <a:pt x="174577" y="3443231"/>
                  </a:cubicBezTo>
                  <a:cubicBezTo>
                    <a:pt x="79411" y="3443084"/>
                    <a:pt x="0" y="3279226"/>
                    <a:pt x="0" y="3049712"/>
                  </a:cubicBezTo>
                  <a:cubicBezTo>
                    <a:pt x="0" y="360638"/>
                    <a:pt x="0" y="360638"/>
                    <a:pt x="0" y="360638"/>
                  </a:cubicBezTo>
                  <a:cubicBezTo>
                    <a:pt x="0" y="164046"/>
                    <a:pt x="79411" y="0"/>
                    <a:pt x="174668" y="0"/>
                  </a:cubicBezTo>
                  <a:cubicBezTo>
                    <a:pt x="3603560" y="0"/>
                    <a:pt x="3603560" y="0"/>
                    <a:pt x="3603560" y="0"/>
                  </a:cubicBezTo>
                  <a:cubicBezTo>
                    <a:pt x="3698817" y="0"/>
                    <a:pt x="3778231" y="164046"/>
                    <a:pt x="3778231" y="360638"/>
                  </a:cubicBezTo>
                  <a:lnTo>
                    <a:pt x="3778231" y="304971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5456073" y="4385519"/>
            <a:ext cx="3336608" cy="860423"/>
            <a:chOff x="0" y="0"/>
            <a:chExt cx="3778222" cy="97430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3778231" cy="974344"/>
            </a:xfrm>
            <a:custGeom>
              <a:avLst/>
              <a:gdLst/>
              <a:ahLst/>
              <a:cxnLst/>
              <a:rect r="r" b="b" t="t" l="l"/>
              <a:pathLst>
                <a:path h="974344" w="3778231">
                  <a:moveTo>
                    <a:pt x="3778231" y="974344"/>
                  </a:moveTo>
                  <a:cubicBezTo>
                    <a:pt x="3778231" y="243586"/>
                    <a:pt x="3778231" y="243586"/>
                    <a:pt x="3778231" y="243586"/>
                  </a:cubicBezTo>
                  <a:cubicBezTo>
                    <a:pt x="3778231" y="110744"/>
                    <a:pt x="3698817" y="0"/>
                    <a:pt x="3603560" y="0"/>
                  </a:cubicBezTo>
                  <a:cubicBezTo>
                    <a:pt x="174668" y="0"/>
                    <a:pt x="174668" y="0"/>
                    <a:pt x="174668" y="0"/>
                  </a:cubicBezTo>
                  <a:cubicBezTo>
                    <a:pt x="79411" y="0"/>
                    <a:pt x="0" y="110744"/>
                    <a:pt x="0" y="243586"/>
                  </a:cubicBezTo>
                  <a:cubicBezTo>
                    <a:pt x="0" y="974344"/>
                    <a:pt x="0" y="974344"/>
                    <a:pt x="0" y="974344"/>
                  </a:cubicBezTo>
                  <a:lnTo>
                    <a:pt x="3778231" y="974344"/>
                  </a:lnTo>
                  <a:close/>
                </a:path>
              </a:pathLst>
            </a:custGeom>
            <a:solidFill>
              <a:srgbClr val="EF5241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9186266" y="4385519"/>
            <a:ext cx="3336608" cy="3040696"/>
            <a:chOff x="0" y="0"/>
            <a:chExt cx="3778222" cy="3443145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3778231" cy="3443231"/>
            </a:xfrm>
            <a:custGeom>
              <a:avLst/>
              <a:gdLst/>
              <a:ahLst/>
              <a:cxnLst/>
              <a:rect r="r" b="b" t="t" l="l"/>
              <a:pathLst>
                <a:path h="3443231" w="3778231">
                  <a:moveTo>
                    <a:pt x="3778231" y="3049712"/>
                  </a:moveTo>
                  <a:cubicBezTo>
                    <a:pt x="3778231" y="3279226"/>
                    <a:pt x="3698817" y="3443231"/>
                    <a:pt x="3603560" y="3443231"/>
                  </a:cubicBezTo>
                  <a:cubicBezTo>
                    <a:pt x="174577" y="3443231"/>
                    <a:pt x="174577" y="3443231"/>
                    <a:pt x="174577" y="3443231"/>
                  </a:cubicBezTo>
                  <a:cubicBezTo>
                    <a:pt x="79411" y="3443084"/>
                    <a:pt x="0" y="3279226"/>
                    <a:pt x="0" y="3049712"/>
                  </a:cubicBezTo>
                  <a:cubicBezTo>
                    <a:pt x="0" y="360638"/>
                    <a:pt x="0" y="360638"/>
                    <a:pt x="0" y="360638"/>
                  </a:cubicBezTo>
                  <a:cubicBezTo>
                    <a:pt x="0" y="164046"/>
                    <a:pt x="79411" y="0"/>
                    <a:pt x="174668" y="0"/>
                  </a:cubicBezTo>
                  <a:cubicBezTo>
                    <a:pt x="3603560" y="0"/>
                    <a:pt x="3603560" y="0"/>
                    <a:pt x="3603560" y="0"/>
                  </a:cubicBezTo>
                  <a:cubicBezTo>
                    <a:pt x="3698817" y="0"/>
                    <a:pt x="3778231" y="164046"/>
                    <a:pt x="3778231" y="360638"/>
                  </a:cubicBezTo>
                  <a:lnTo>
                    <a:pt x="3778231" y="304971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9186266" y="4385519"/>
            <a:ext cx="3336608" cy="860423"/>
            <a:chOff x="0" y="0"/>
            <a:chExt cx="3778222" cy="974304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3778231" cy="974344"/>
            </a:xfrm>
            <a:custGeom>
              <a:avLst/>
              <a:gdLst/>
              <a:ahLst/>
              <a:cxnLst/>
              <a:rect r="r" b="b" t="t" l="l"/>
              <a:pathLst>
                <a:path h="974344" w="3778231">
                  <a:moveTo>
                    <a:pt x="3778231" y="974344"/>
                  </a:moveTo>
                  <a:cubicBezTo>
                    <a:pt x="3778231" y="243586"/>
                    <a:pt x="3778231" y="243586"/>
                    <a:pt x="3778231" y="243586"/>
                  </a:cubicBezTo>
                  <a:cubicBezTo>
                    <a:pt x="3778231" y="110744"/>
                    <a:pt x="3698817" y="0"/>
                    <a:pt x="3603560" y="0"/>
                  </a:cubicBezTo>
                  <a:cubicBezTo>
                    <a:pt x="174668" y="0"/>
                    <a:pt x="174668" y="0"/>
                    <a:pt x="174668" y="0"/>
                  </a:cubicBezTo>
                  <a:cubicBezTo>
                    <a:pt x="79411" y="0"/>
                    <a:pt x="0" y="110744"/>
                    <a:pt x="0" y="243586"/>
                  </a:cubicBezTo>
                  <a:cubicBezTo>
                    <a:pt x="0" y="974344"/>
                    <a:pt x="0" y="974344"/>
                    <a:pt x="0" y="974344"/>
                  </a:cubicBezTo>
                  <a:lnTo>
                    <a:pt x="3778231" y="974344"/>
                  </a:lnTo>
                  <a:close/>
                </a:path>
              </a:pathLst>
            </a:custGeom>
            <a:solidFill>
              <a:srgbClr val="EF5241"/>
            </a:solidFill>
          </p:spPr>
        </p:sp>
      </p:grpSp>
      <p:sp>
        <p:nvSpPr>
          <p:cNvPr name="TextBox 19" id="19"/>
          <p:cNvSpPr txBox="true"/>
          <p:nvPr/>
        </p:nvSpPr>
        <p:spPr>
          <a:xfrm rot="0">
            <a:off x="1540402" y="1195705"/>
            <a:ext cx="11167951" cy="1200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79"/>
              </a:lnSpc>
            </a:pPr>
            <a:r>
              <a:rPr lang="en-US" sz="3982">
                <a:solidFill>
                  <a:srgbClr val="000000"/>
                </a:solidFill>
                <a:latin typeface="DM Sans Bold"/>
              </a:rPr>
              <a:t>КП “Управління водопровідно каналізаційного господарства”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541217" y="2633980"/>
            <a:ext cx="9594087" cy="13458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37"/>
              </a:lnSpc>
              <a:spcBef>
                <a:spcPct val="0"/>
              </a:spcBef>
            </a:pPr>
            <a:r>
              <a:rPr lang="en-US" sz="2424">
                <a:solidFill>
                  <a:srgbClr val="000000"/>
                </a:solidFill>
                <a:latin typeface="DM Sans"/>
              </a:rPr>
              <a:t>Протягом 2023 року Канівському водоканалу не лише вдалося подолати боргову кризу, а й виконати наступні ремонтні роботи на загальну суму близько 350 тис. грн. Зокрема: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965679" y="5471005"/>
            <a:ext cx="2490879" cy="1812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23"/>
              </a:lnSpc>
              <a:spcBef>
                <a:spcPct val="0"/>
              </a:spcBef>
            </a:pPr>
            <a:r>
              <a:rPr lang="en-US" sz="2415">
                <a:solidFill>
                  <a:srgbClr val="000000"/>
                </a:solidFill>
                <a:latin typeface="DM Sans"/>
              </a:rPr>
              <a:t>Капітальний ремонт насосного обладнання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889469" y="4567587"/>
            <a:ext cx="2643300" cy="457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69"/>
              </a:lnSpc>
            </a:pPr>
            <a:r>
              <a:rPr lang="en-US" sz="3057">
                <a:solidFill>
                  <a:srgbClr val="FFFAEB"/>
                </a:solidFill>
                <a:latin typeface="DM Sans Bold"/>
              </a:rPr>
              <a:t>104 тис. грн.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5804325" y="4567587"/>
            <a:ext cx="2643300" cy="457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69"/>
              </a:lnSpc>
            </a:pPr>
            <a:r>
              <a:rPr lang="en-US" sz="3057">
                <a:solidFill>
                  <a:srgbClr val="FFFAEB"/>
                </a:solidFill>
                <a:latin typeface="DM Sans Bold"/>
              </a:rPr>
              <a:t>95 тис. грн.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9534517" y="4567587"/>
            <a:ext cx="2643300" cy="457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69"/>
              </a:lnSpc>
            </a:pPr>
            <a:r>
              <a:rPr lang="en-US" sz="3057">
                <a:solidFill>
                  <a:srgbClr val="FFFAEB"/>
                </a:solidFill>
                <a:latin typeface="DM Sans Bold"/>
              </a:rPr>
              <a:t>151 тис. грн.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5880535" y="5471005"/>
            <a:ext cx="2490879" cy="13557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23"/>
              </a:lnSpc>
              <a:spcBef>
                <a:spcPct val="0"/>
              </a:spcBef>
            </a:pPr>
            <a:r>
              <a:rPr lang="en-US" sz="2415">
                <a:solidFill>
                  <a:srgbClr val="000000"/>
                </a:solidFill>
                <a:latin typeface="DM Sans"/>
              </a:rPr>
              <a:t>Капітальний ремонт екскаватора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9610728" y="5471005"/>
            <a:ext cx="2490879" cy="1812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23"/>
              </a:lnSpc>
              <a:spcBef>
                <a:spcPct val="0"/>
              </a:spcBef>
            </a:pPr>
            <a:r>
              <a:rPr lang="en-US" sz="2415">
                <a:solidFill>
                  <a:srgbClr val="000000"/>
                </a:solidFill>
                <a:latin typeface="DM Sans"/>
              </a:rPr>
              <a:t>Капітальний ремонт водопровідних мереж та ін.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DAF4Ktt3wNE</dc:identifier>
  <dcterms:modified xsi:type="dcterms:W3CDTF">2011-08-01T06:04:30Z</dcterms:modified>
  <cp:revision>1</cp:revision>
  <dc:title>Beige Minimal Professional Business Project Presentation</dc:title>
</cp:coreProperties>
</file>